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2" r:id="rId5"/>
    <p:sldId id="260" r:id="rId6"/>
    <p:sldId id="264" r:id="rId7"/>
    <p:sldId id="263" r:id="rId8"/>
    <p:sldId id="265" r:id="rId9"/>
    <p:sldId id="266" r:id="rId10"/>
    <p:sldId id="268" r:id="rId11"/>
    <p:sldId id="267" r:id="rId12"/>
    <p:sldId id="269" r:id="rId13"/>
    <p:sldId id="278" r:id="rId14"/>
    <p:sldId id="271" r:id="rId15"/>
    <p:sldId id="272" r:id="rId16"/>
    <p:sldId id="273" r:id="rId17"/>
    <p:sldId id="274" r:id="rId18"/>
    <p:sldId id="270" r:id="rId19"/>
    <p:sldId id="276" r:id="rId20"/>
    <p:sldId id="277" r:id="rId21"/>
    <p:sldId id="279" r:id="rId22"/>
    <p:sldId id="275" r:id="rId23"/>
    <p:sldId id="280" r:id="rId24"/>
    <p:sldId id="281" r:id="rId25"/>
    <p:sldId id="283" r:id="rId26"/>
    <p:sldId id="284" r:id="rId27"/>
    <p:sldId id="285" r:id="rId28"/>
    <p:sldId id="286" r:id="rId29"/>
    <p:sldId id="282" r:id="rId30"/>
    <p:sldId id="287" r:id="rId31"/>
    <p:sldId id="288" r:id="rId32"/>
    <p:sldId id="290"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6" autoAdjust="0"/>
    <p:restoredTop sz="94660"/>
  </p:normalViewPr>
  <p:slideViewPr>
    <p:cSldViewPr>
      <p:cViewPr varScale="1">
        <p:scale>
          <a:sx n="61" d="100"/>
          <a:sy n="61" d="100"/>
        </p:scale>
        <p:origin x="-152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0EA215-0779-45E5-B80C-CC89B86EC333}"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2007595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0EA215-0779-45E5-B80C-CC89B86EC333}"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1957039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0EA215-0779-45E5-B80C-CC89B86EC333}"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412986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0EA215-0779-45E5-B80C-CC89B86EC333}"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262751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0EA215-0779-45E5-B80C-CC89B86EC333}"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376629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0EA215-0779-45E5-B80C-CC89B86EC333}" type="datetimeFigureOut">
              <a:rPr lang="en-US" smtClean="0"/>
              <a:pPr/>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53221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0EA215-0779-45E5-B80C-CC89B86EC333}" type="datetimeFigureOut">
              <a:rPr lang="en-US" smtClean="0"/>
              <a:pPr/>
              <a:t>3/27/2013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226391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0EA215-0779-45E5-B80C-CC89B86EC333}" type="datetimeFigureOut">
              <a:rPr lang="en-US" smtClean="0"/>
              <a:pPr/>
              <a:t>3/27/2013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175319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EA215-0779-45E5-B80C-CC89B86EC333}" type="datetimeFigureOut">
              <a:rPr lang="en-US" smtClean="0"/>
              <a:pPr/>
              <a:t>3/27/2013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376730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0EA215-0779-45E5-B80C-CC89B86EC333}" type="datetimeFigureOut">
              <a:rPr lang="en-US" smtClean="0"/>
              <a:pPr/>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55269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0EA215-0779-45E5-B80C-CC89B86EC333}" type="datetimeFigureOut">
              <a:rPr lang="en-US" smtClean="0"/>
              <a:pPr/>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3AE4A-09A4-4A2B-B71E-4EE6818B77C6}" type="slidenum">
              <a:rPr lang="en-US" smtClean="0"/>
              <a:pPr/>
              <a:t>‹#›</a:t>
            </a:fld>
            <a:endParaRPr lang="en-US"/>
          </a:p>
        </p:txBody>
      </p:sp>
    </p:spTree>
    <p:extLst>
      <p:ext uri="{BB962C8B-B14F-4D97-AF65-F5344CB8AC3E}">
        <p14:creationId xmlns:p14="http://schemas.microsoft.com/office/powerpoint/2010/main" val="298008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EA215-0779-45E5-B80C-CC89B86EC333}" type="datetimeFigureOut">
              <a:rPr lang="en-US" smtClean="0"/>
              <a:pPr/>
              <a:t>3/27/2013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3AE4A-09A4-4A2B-B71E-4EE6818B77C6}" type="slidenum">
              <a:rPr lang="en-US" smtClean="0"/>
              <a:pPr/>
              <a:t>‹#›</a:t>
            </a:fld>
            <a:endParaRPr lang="en-US"/>
          </a:p>
        </p:txBody>
      </p:sp>
    </p:spTree>
    <p:extLst>
      <p:ext uri="{BB962C8B-B14F-4D97-AF65-F5344CB8AC3E}">
        <p14:creationId xmlns:p14="http://schemas.microsoft.com/office/powerpoint/2010/main" val="157096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College Trigonometry</a:t>
            </a:r>
            <a:endParaRPr lang="en-US" dirty="0"/>
          </a:p>
        </p:txBody>
      </p:sp>
      <p:sp>
        <p:nvSpPr>
          <p:cNvPr id="3" name="Subtitle 2"/>
          <p:cNvSpPr>
            <a:spLocks noGrp="1"/>
          </p:cNvSpPr>
          <p:nvPr>
            <p:ph type="subTitle" idx="1"/>
          </p:nvPr>
        </p:nvSpPr>
        <p:spPr/>
        <p:txBody>
          <a:bodyPr/>
          <a:lstStyle/>
          <a:p>
            <a:r>
              <a:rPr lang="en-US" dirty="0" smtClean="0"/>
              <a:t>Barnett/Ziegler/</a:t>
            </a:r>
            <a:r>
              <a:rPr lang="en-US" dirty="0" err="1" smtClean="0"/>
              <a:t>Byleen</a:t>
            </a:r>
            <a:endParaRPr lang="en-US" dirty="0" smtClean="0"/>
          </a:p>
          <a:p>
            <a:r>
              <a:rPr lang="en-US" dirty="0" smtClean="0"/>
              <a:t>Chapter 5</a:t>
            </a:r>
            <a:endParaRPr lang="en-US" dirty="0"/>
          </a:p>
        </p:txBody>
      </p:sp>
    </p:spTree>
    <p:extLst>
      <p:ext uri="{BB962C8B-B14F-4D97-AF65-F5344CB8AC3E}">
        <p14:creationId xmlns:p14="http://schemas.microsoft.com/office/powerpoint/2010/main" val="107657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Restrictions forced by inverse</a:t>
            </a:r>
            <a:endParaRPr lang="en-US" dirty="0"/>
          </a:p>
        </p:txBody>
      </p:sp>
      <p:sp>
        <p:nvSpPr>
          <p:cNvPr id="3" name="Content Placeholder 2"/>
          <p:cNvSpPr>
            <a:spLocks noGrp="1"/>
          </p:cNvSpPr>
          <p:nvPr>
            <p:ph idx="1"/>
          </p:nvPr>
        </p:nvSpPr>
        <p:spPr/>
        <p:txBody>
          <a:bodyPr>
            <a:normAutofit/>
          </a:bodyPr>
          <a:lstStyle/>
          <a:p>
            <a:r>
              <a:rPr lang="en-US" dirty="0" err="1" smtClean="0"/>
              <a:t>cos</a:t>
            </a:r>
            <a:r>
              <a:rPr lang="en-US" dirty="0" smtClean="0"/>
              <a:t>(x)     for  domain   0&lt; x &lt;  </a:t>
            </a:r>
            <a:r>
              <a:rPr lang="el-GR" dirty="0" smtClean="0">
                <a:latin typeface="Cambria Math"/>
                <a:ea typeface="Cambria Math"/>
              </a:rPr>
              <a:t>π</a:t>
            </a:r>
            <a:endParaRPr lang="en-US" dirty="0" smtClean="0">
              <a:latin typeface="Cambria Math"/>
              <a:ea typeface="Cambria Math"/>
            </a:endParaRPr>
          </a:p>
          <a:p>
            <a:r>
              <a:rPr lang="en-US" dirty="0">
                <a:latin typeface="Cambria Math"/>
                <a:ea typeface="Cambria Math"/>
              </a:rPr>
              <a:t> </a:t>
            </a:r>
            <a:r>
              <a:rPr lang="en-US" dirty="0" smtClean="0">
                <a:latin typeface="Cambria Math"/>
                <a:ea typeface="Cambria Math"/>
              </a:rPr>
              <a:t>                      range    -1 &lt; y &lt; 1</a:t>
            </a:r>
          </a:p>
          <a:p>
            <a:endParaRPr lang="en-US" dirty="0">
              <a:latin typeface="Cambria Math"/>
              <a:ea typeface="Cambria Math"/>
            </a:endParaRPr>
          </a:p>
          <a:p>
            <a:r>
              <a:rPr lang="en-US" dirty="0" smtClean="0">
                <a:latin typeface="Cambria Math"/>
                <a:ea typeface="Cambria Math"/>
              </a:rPr>
              <a:t>cos</a:t>
            </a:r>
            <a:r>
              <a:rPr lang="en-US" baseline="30000" dirty="0" smtClean="0">
                <a:latin typeface="Cambria Math"/>
                <a:ea typeface="Cambria Math"/>
              </a:rPr>
              <a:t>-1</a:t>
            </a:r>
            <a:r>
              <a:rPr lang="en-US" dirty="0" smtClean="0">
                <a:latin typeface="Cambria Math"/>
                <a:ea typeface="Cambria Math"/>
              </a:rPr>
              <a:t>(x)   with  domain of   -1&lt;x&lt;1</a:t>
            </a:r>
          </a:p>
          <a:p>
            <a:r>
              <a:rPr lang="en-US" dirty="0" smtClean="0">
                <a:latin typeface="Cambria Math"/>
                <a:ea typeface="Cambria Math"/>
              </a:rPr>
              <a:t>                               range            0&lt; y&lt; </a:t>
            </a:r>
            <a:r>
              <a:rPr lang="el-GR" dirty="0" smtClean="0">
                <a:latin typeface="Cambria Math"/>
                <a:ea typeface="Cambria Math"/>
              </a:rPr>
              <a:t>π</a:t>
            </a:r>
            <a:endParaRPr lang="en-US" dirty="0" smtClean="0">
              <a:latin typeface="Cambria Math"/>
              <a:ea typeface="Cambria Math"/>
            </a:endParaRPr>
          </a:p>
          <a:p>
            <a:r>
              <a:rPr lang="en-US" dirty="0">
                <a:latin typeface="Cambria Math"/>
                <a:ea typeface="Cambria Math"/>
              </a:rPr>
              <a:t> </a:t>
            </a:r>
          </a:p>
          <a:p>
            <a:r>
              <a:rPr lang="en-US" dirty="0"/>
              <a:t> </a:t>
            </a:r>
            <a:r>
              <a:rPr lang="en-US" dirty="0" smtClean="0"/>
              <a:t> find cos</a:t>
            </a:r>
            <a:r>
              <a:rPr lang="en-US" baseline="30000" dirty="0" smtClean="0"/>
              <a:t>-1</a:t>
            </a:r>
            <a:r>
              <a:rPr lang="en-US" dirty="0" smtClean="0"/>
              <a:t>(</a:t>
            </a:r>
            <a:r>
              <a:rPr lang="en-US" dirty="0" err="1" smtClean="0"/>
              <a:t>cos</a:t>
            </a:r>
            <a:r>
              <a:rPr lang="en-US" dirty="0" smtClean="0"/>
              <a:t>(4))    ??????</a:t>
            </a:r>
          </a:p>
          <a:p>
            <a:endParaRPr lang="en-US" dirty="0" smtClean="0"/>
          </a:p>
          <a:p>
            <a:endParaRPr lang="en-US" dirty="0"/>
          </a:p>
        </p:txBody>
      </p:sp>
    </p:spTree>
    <p:extLst>
      <p:ext uri="{BB962C8B-B14F-4D97-AF65-F5344CB8AC3E}">
        <p14:creationId xmlns:p14="http://schemas.microsoft.com/office/powerpoint/2010/main" val="3527466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sin(x) and sin</a:t>
            </a:r>
            <a:r>
              <a:rPr lang="en-US" baseline="30000" dirty="0" smtClean="0"/>
              <a:t>-1</a:t>
            </a:r>
            <a:r>
              <a:rPr lang="en-US" dirty="0" smtClean="0"/>
              <a:t>(x)</a:t>
            </a:r>
            <a:endParaRPr lang="en-US" dirty="0"/>
          </a:p>
        </p:txBody>
      </p:sp>
      <p:sp>
        <p:nvSpPr>
          <p:cNvPr id="3" name="Content Placeholder 2"/>
          <p:cNvSpPr>
            <a:spLocks noGrp="1"/>
          </p:cNvSpPr>
          <p:nvPr>
            <p:ph idx="1"/>
          </p:nvPr>
        </p:nvSpPr>
        <p:spPr/>
        <p:txBody>
          <a:bodyPr/>
          <a:lstStyle/>
          <a:p>
            <a:r>
              <a:rPr lang="en-US" dirty="0" smtClean="0"/>
              <a:t> restrict the domain of sin(x) to   -</a:t>
            </a:r>
            <a:r>
              <a:rPr lang="el-GR" dirty="0" smtClean="0">
                <a:latin typeface="Cambria Math"/>
                <a:ea typeface="Cambria Math"/>
              </a:rPr>
              <a:t>π</a:t>
            </a:r>
            <a:r>
              <a:rPr lang="en-US" dirty="0" smtClean="0">
                <a:latin typeface="Cambria Math"/>
                <a:ea typeface="Cambria Math"/>
              </a:rPr>
              <a:t>/2&lt;x&lt;</a:t>
            </a:r>
            <a:r>
              <a:rPr lang="el-GR" dirty="0" smtClean="0">
                <a:latin typeface="Cambria Math"/>
                <a:ea typeface="Cambria Math"/>
              </a:rPr>
              <a:t>π</a:t>
            </a:r>
            <a:r>
              <a:rPr lang="en-US" dirty="0" smtClean="0">
                <a:latin typeface="Cambria Math"/>
                <a:ea typeface="Cambria Math"/>
              </a:rPr>
              <a:t>/2</a:t>
            </a:r>
          </a:p>
          <a:p>
            <a:r>
              <a:rPr lang="en-US" dirty="0" smtClean="0">
                <a:latin typeface="Cambria Math"/>
                <a:ea typeface="Cambria Math"/>
              </a:rPr>
              <a:t>This restricts the range of sin</a:t>
            </a:r>
            <a:r>
              <a:rPr lang="en-US" baseline="30000" dirty="0" smtClean="0">
                <a:latin typeface="Cambria Math"/>
                <a:ea typeface="Cambria Math"/>
              </a:rPr>
              <a:t>-1</a:t>
            </a:r>
            <a:r>
              <a:rPr lang="en-US" dirty="0" smtClean="0">
                <a:latin typeface="Cambria Math"/>
                <a:ea typeface="Cambria Math"/>
              </a:rPr>
              <a:t>(x) </a:t>
            </a:r>
            <a:endParaRPr lang="en-US" dirty="0"/>
          </a:p>
        </p:txBody>
      </p:sp>
    </p:spTree>
    <p:extLst>
      <p:ext uri="{BB962C8B-B14F-4D97-AF65-F5344CB8AC3E}">
        <p14:creationId xmlns:p14="http://schemas.microsoft.com/office/powerpoint/2010/main" val="2139350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tan(x) and tan</a:t>
            </a:r>
            <a:r>
              <a:rPr lang="en-US" baseline="30000" dirty="0" smtClean="0"/>
              <a:t>-1</a:t>
            </a:r>
            <a:r>
              <a:rPr lang="en-US" dirty="0" smtClean="0"/>
              <a:t>(x)</a:t>
            </a:r>
            <a:endParaRPr lang="en-US" dirty="0"/>
          </a:p>
        </p:txBody>
      </p:sp>
      <p:sp>
        <p:nvSpPr>
          <p:cNvPr id="3" name="Content Placeholder 2"/>
          <p:cNvSpPr>
            <a:spLocks noGrp="1"/>
          </p:cNvSpPr>
          <p:nvPr>
            <p:ph idx="1"/>
          </p:nvPr>
        </p:nvSpPr>
        <p:spPr/>
        <p:txBody>
          <a:bodyPr/>
          <a:lstStyle/>
          <a:p>
            <a:r>
              <a:rPr lang="en-US" dirty="0" smtClean="0"/>
              <a:t>Restrict the domain of tan(x) to </a:t>
            </a:r>
            <a:r>
              <a:rPr lang="en-US" dirty="0" smtClean="0"/>
              <a:t> -</a:t>
            </a:r>
            <a:r>
              <a:rPr lang="el-GR" dirty="0" smtClean="0">
                <a:latin typeface="Cambria Math"/>
                <a:ea typeface="Cambria Math"/>
              </a:rPr>
              <a:t>π</a:t>
            </a:r>
            <a:r>
              <a:rPr lang="en-US" dirty="0" smtClean="0">
                <a:latin typeface="Cambria Math"/>
                <a:ea typeface="Cambria Math"/>
              </a:rPr>
              <a:t>/2&lt;x&lt;</a:t>
            </a:r>
            <a:r>
              <a:rPr lang="el-GR" dirty="0" smtClean="0">
                <a:latin typeface="Cambria Math"/>
                <a:ea typeface="Cambria Math"/>
              </a:rPr>
              <a:t>π</a:t>
            </a:r>
            <a:r>
              <a:rPr lang="en-US" dirty="0" smtClean="0">
                <a:latin typeface="Cambria Math"/>
                <a:ea typeface="Cambria Math"/>
              </a:rPr>
              <a:t>/2</a:t>
            </a:r>
            <a:endParaRPr lang="en-US" dirty="0">
              <a:latin typeface="Cambria Math"/>
              <a:ea typeface="Cambria Math"/>
            </a:endParaRPr>
          </a:p>
          <a:p>
            <a:r>
              <a:rPr lang="en-US" dirty="0" smtClean="0"/>
              <a:t>  </a:t>
            </a:r>
            <a:r>
              <a:rPr lang="en-US" dirty="0" smtClean="0"/>
              <a:t>the range is not restricted</a:t>
            </a:r>
          </a:p>
          <a:p>
            <a:r>
              <a:rPr lang="en-US" dirty="0"/>
              <a:t> </a:t>
            </a:r>
            <a:r>
              <a:rPr lang="en-US" dirty="0" smtClean="0"/>
              <a:t>therefore  the domain of </a:t>
            </a:r>
            <a:r>
              <a:rPr lang="en-US" dirty="0" err="1" smtClean="0"/>
              <a:t>arctan</a:t>
            </a:r>
            <a:r>
              <a:rPr lang="en-US" dirty="0" smtClean="0"/>
              <a:t>(x) is not restricted but its range is restricted to </a:t>
            </a:r>
            <a:r>
              <a:rPr lang="en-US" dirty="0"/>
              <a:t> </a:t>
            </a:r>
            <a:endParaRPr lang="en-US" dirty="0" smtClean="0"/>
          </a:p>
          <a:p>
            <a:pPr marL="0" indent="0">
              <a:buNone/>
            </a:pPr>
            <a:r>
              <a:rPr lang="en-US" dirty="0"/>
              <a:t> </a:t>
            </a:r>
            <a:r>
              <a:rPr lang="en-US" dirty="0" smtClean="0"/>
              <a:t>                                                         -</a:t>
            </a:r>
            <a:r>
              <a:rPr lang="el-GR" dirty="0">
                <a:latin typeface="Cambria Math"/>
                <a:ea typeface="Cambria Math"/>
              </a:rPr>
              <a:t>π</a:t>
            </a:r>
            <a:r>
              <a:rPr lang="en-US" dirty="0">
                <a:latin typeface="Cambria Math"/>
                <a:ea typeface="Cambria Math"/>
              </a:rPr>
              <a:t>/2</a:t>
            </a:r>
            <a:r>
              <a:rPr lang="en-US" dirty="0" smtClean="0">
                <a:latin typeface="Cambria Math"/>
                <a:ea typeface="Cambria Math"/>
              </a:rPr>
              <a:t>&lt; y &lt;</a:t>
            </a:r>
            <a:r>
              <a:rPr lang="el-GR" dirty="0">
                <a:latin typeface="Cambria Math"/>
                <a:ea typeface="Cambria Math"/>
              </a:rPr>
              <a:t>π</a:t>
            </a:r>
            <a:r>
              <a:rPr lang="en-US" dirty="0">
                <a:latin typeface="Cambria Math"/>
                <a:ea typeface="Cambria Math"/>
              </a:rPr>
              <a:t>/2</a:t>
            </a: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3442609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 with a calculator</a:t>
            </a:r>
            <a:endParaRPr lang="en-US" dirty="0"/>
          </a:p>
        </p:txBody>
      </p:sp>
      <p:sp>
        <p:nvSpPr>
          <p:cNvPr id="3" name="Content Placeholder 2"/>
          <p:cNvSpPr>
            <a:spLocks noGrp="1"/>
          </p:cNvSpPr>
          <p:nvPr>
            <p:ph idx="1"/>
          </p:nvPr>
        </p:nvSpPr>
        <p:spPr/>
        <p:txBody>
          <a:bodyPr/>
          <a:lstStyle/>
          <a:p>
            <a:r>
              <a:rPr lang="en-US" dirty="0" err="1" smtClean="0"/>
              <a:t>arcsin</a:t>
            </a:r>
            <a:r>
              <a:rPr lang="en-US" dirty="0" smtClean="0"/>
              <a:t>(-.234)     </a:t>
            </a:r>
          </a:p>
          <a:p>
            <a:endParaRPr lang="en-US" dirty="0"/>
          </a:p>
          <a:p>
            <a:r>
              <a:rPr lang="en-US" dirty="0" err="1" smtClean="0"/>
              <a:t>arccos</a:t>
            </a:r>
            <a:r>
              <a:rPr lang="en-US" dirty="0" smtClean="0"/>
              <a:t>(-1.5)</a:t>
            </a:r>
          </a:p>
          <a:p>
            <a:endParaRPr lang="en-US" dirty="0"/>
          </a:p>
          <a:p>
            <a:r>
              <a:rPr lang="en-US" dirty="0" err="1" smtClean="0"/>
              <a:t>arctan</a:t>
            </a:r>
            <a:r>
              <a:rPr lang="en-US" dirty="0" smtClean="0"/>
              <a:t>(</a:t>
            </a:r>
            <a:r>
              <a:rPr lang="en-US" dirty="0" err="1" smtClean="0"/>
              <a:t>cos</a:t>
            </a:r>
            <a:r>
              <a:rPr lang="en-US" dirty="0" smtClean="0"/>
              <a:t>(4))</a:t>
            </a:r>
            <a:endParaRPr lang="en-US" dirty="0"/>
          </a:p>
        </p:txBody>
      </p:sp>
    </p:spTree>
    <p:extLst>
      <p:ext uri="{BB962C8B-B14F-4D97-AF65-F5344CB8AC3E}">
        <p14:creationId xmlns:p14="http://schemas.microsoft.com/office/powerpoint/2010/main" val="3305381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 without a calculator if possible</a:t>
            </a:r>
            <a:br>
              <a:rPr lang="en-US" dirty="0" smtClean="0"/>
            </a:br>
            <a:r>
              <a:rPr lang="en-US" dirty="0" smtClean="0"/>
              <a:t>special angles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cos</a:t>
                </a:r>
                <a:r>
                  <a:rPr lang="en-US" baseline="30000" dirty="0" smtClean="0"/>
                  <a:t>-1</a:t>
                </a:r>
                <a:r>
                  <a:rPr lang="en-US" dirty="0" smtClean="0"/>
                  <a:t>(</a:t>
                </a:r>
                <a14:m>
                  <m:oMath xmlns:m="http://schemas.openxmlformats.org/officeDocument/2006/math">
                    <m:f>
                      <m:fPr>
                        <m:ctrlPr>
                          <a:rPr lang="en-US" i="1" smtClean="0">
                            <a:latin typeface="Cambria Math"/>
                          </a:rPr>
                        </m:ctrlPr>
                      </m:fPr>
                      <m:num>
                        <m:rad>
                          <m:radPr>
                            <m:degHide m:val="on"/>
                            <m:ctrlPr>
                              <a:rPr lang="en-US" i="1" smtClean="0">
                                <a:latin typeface="Cambria Math"/>
                              </a:rPr>
                            </m:ctrlPr>
                          </m:radPr>
                          <m:deg/>
                          <m:e>
                            <m:r>
                              <a:rPr lang="en-US" b="0" i="1" smtClean="0">
                                <a:latin typeface="Cambria Math"/>
                              </a:rPr>
                              <m:t>2</m:t>
                            </m:r>
                          </m:e>
                        </m:rad>
                      </m:num>
                      <m:den>
                        <m:r>
                          <a:rPr lang="en-US" b="0" i="1" smtClean="0">
                            <a:latin typeface="Cambria Math"/>
                          </a:rPr>
                          <m:t>2</m:t>
                        </m:r>
                      </m:den>
                    </m:f>
                  </m:oMath>
                </a14:m>
                <a:r>
                  <a:rPr lang="en-US" dirty="0" smtClean="0"/>
                  <a:t> )            </a:t>
                </a:r>
                <a:r>
                  <a:rPr lang="en-US" dirty="0" err="1" smtClean="0"/>
                  <a:t>arcsin</a:t>
                </a:r>
                <a:r>
                  <a:rPr lang="en-US" dirty="0" smtClean="0"/>
                  <a:t>(-1/2)</a:t>
                </a:r>
              </a:p>
              <a:p>
                <a:endParaRPr lang="en-US" dirty="0"/>
              </a:p>
              <a:p>
                <a:r>
                  <a:rPr lang="en-US" dirty="0" smtClean="0"/>
                  <a:t>tan(</a:t>
                </a:r>
                <a:r>
                  <a:rPr lang="en-US" dirty="0" err="1" smtClean="0"/>
                  <a:t>arccos</a:t>
                </a:r>
                <a:r>
                  <a:rPr lang="en-US" dirty="0" smtClean="0"/>
                  <a:t>(1/2))</a:t>
                </a:r>
              </a:p>
              <a:p>
                <a:endParaRPr lang="en-US" dirty="0"/>
              </a:p>
              <a:p>
                <a:r>
                  <a:rPr lang="en-US" dirty="0" err="1" smtClean="0"/>
                  <a:t>cos</a:t>
                </a:r>
                <a:r>
                  <a:rPr lang="en-US" dirty="0" smtClean="0"/>
                  <a:t>(</a:t>
                </a:r>
                <a:r>
                  <a:rPr lang="en-US" dirty="0" err="1" smtClean="0"/>
                  <a:t>arctan</a:t>
                </a:r>
                <a:r>
                  <a:rPr lang="en-US" dirty="0" smtClean="0"/>
                  <a:t>(3/4))</a:t>
                </a:r>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1075643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 302(11-24,27-46)</a:t>
            </a:r>
            <a:endParaRPr lang="en-US" dirty="0"/>
          </a:p>
        </p:txBody>
      </p:sp>
    </p:spTree>
    <p:extLst>
      <p:ext uri="{BB962C8B-B14F-4D97-AF65-F5344CB8AC3E}">
        <p14:creationId xmlns:p14="http://schemas.microsoft.com/office/powerpoint/2010/main" val="984810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5 – section 2</a:t>
            </a:r>
            <a:endParaRPr lang="en-US" dirty="0"/>
          </a:p>
        </p:txBody>
      </p:sp>
      <p:sp>
        <p:nvSpPr>
          <p:cNvPr id="5" name="Text Placeholder 4"/>
          <p:cNvSpPr>
            <a:spLocks noGrp="1"/>
          </p:cNvSpPr>
          <p:nvPr>
            <p:ph type="body" idx="1"/>
          </p:nvPr>
        </p:nvSpPr>
        <p:spPr/>
        <p:txBody>
          <a:bodyPr/>
          <a:lstStyle/>
          <a:p>
            <a:r>
              <a:rPr lang="en-US" dirty="0" smtClean="0"/>
              <a:t>Inverse sec, </a:t>
            </a:r>
            <a:r>
              <a:rPr lang="en-US" dirty="0" err="1" smtClean="0"/>
              <a:t>csc</a:t>
            </a:r>
            <a:r>
              <a:rPr lang="en-US" dirty="0" smtClean="0"/>
              <a:t>, cot</a:t>
            </a:r>
            <a:endParaRPr lang="en-US" dirty="0"/>
          </a:p>
        </p:txBody>
      </p:sp>
    </p:spTree>
    <p:extLst>
      <p:ext uri="{BB962C8B-B14F-4D97-AF65-F5344CB8AC3E}">
        <p14:creationId xmlns:p14="http://schemas.microsoft.com/office/powerpoint/2010/main" val="1952096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err="1"/>
              <a:t>a</a:t>
            </a:r>
            <a:r>
              <a:rPr lang="en-US" dirty="0" err="1" smtClean="0"/>
              <a:t>rcsec</a:t>
            </a:r>
            <a:r>
              <a:rPr lang="en-US" dirty="0" smtClean="0"/>
              <a:t>(x)</a:t>
            </a:r>
            <a:endParaRPr lang="en-US" dirty="0"/>
          </a:p>
        </p:txBody>
      </p:sp>
      <p:sp>
        <p:nvSpPr>
          <p:cNvPr id="5" name="Content Placeholder 4"/>
          <p:cNvSpPr>
            <a:spLocks noGrp="1"/>
          </p:cNvSpPr>
          <p:nvPr>
            <p:ph idx="1"/>
          </p:nvPr>
        </p:nvSpPr>
        <p:spPr/>
        <p:txBody>
          <a:bodyPr/>
          <a:lstStyle/>
          <a:p>
            <a:r>
              <a:rPr lang="en-US" dirty="0" smtClean="0"/>
              <a:t>sec(x)                  restrict domain to   0&lt;x&lt;</a:t>
            </a:r>
            <a:r>
              <a:rPr lang="el-GR" dirty="0" smtClean="0">
                <a:latin typeface="Cambria Math"/>
                <a:ea typeface="Cambria Math"/>
              </a:rPr>
              <a:t>π</a:t>
            </a:r>
            <a:r>
              <a:rPr lang="en-US" dirty="0" smtClean="0">
                <a:latin typeface="Cambria Math"/>
                <a:ea typeface="Cambria Math"/>
              </a:rPr>
              <a:t>  </a:t>
            </a:r>
          </a:p>
          <a:p>
            <a:pPr marL="0" indent="0">
              <a:buNone/>
            </a:pPr>
            <a:r>
              <a:rPr lang="en-US" dirty="0" smtClean="0">
                <a:latin typeface="Cambria Math"/>
                <a:ea typeface="Cambria Math"/>
              </a:rPr>
              <a:t>                                                          and x ≠ </a:t>
            </a:r>
            <a:r>
              <a:rPr lang="el-GR" dirty="0" smtClean="0">
                <a:latin typeface="Cambria Math"/>
                <a:ea typeface="Cambria Math"/>
              </a:rPr>
              <a:t>π</a:t>
            </a:r>
            <a:r>
              <a:rPr lang="en-US" dirty="0" smtClean="0">
                <a:latin typeface="Cambria Math"/>
                <a:ea typeface="Cambria Math"/>
              </a:rPr>
              <a:t>/2</a:t>
            </a:r>
          </a:p>
          <a:p>
            <a:pPr marL="0" indent="0">
              <a:buNone/>
            </a:pPr>
            <a:r>
              <a:rPr lang="en-US" dirty="0" smtClean="0">
                <a:latin typeface="Cambria Math"/>
                <a:ea typeface="Cambria Math"/>
              </a:rPr>
              <a:t>                                       range is  y&lt;-1 or y &gt; 1</a:t>
            </a:r>
          </a:p>
          <a:p>
            <a:pPr marL="0" indent="0">
              <a:buNone/>
            </a:pPr>
            <a:r>
              <a:rPr lang="en-US" dirty="0">
                <a:latin typeface="Cambria Math"/>
                <a:ea typeface="Cambria Math"/>
              </a:rPr>
              <a:t> </a:t>
            </a:r>
            <a:r>
              <a:rPr lang="en-US" dirty="0" smtClean="0">
                <a:latin typeface="Cambria Math"/>
                <a:ea typeface="Cambria Math"/>
              </a:rPr>
              <a:t>       </a:t>
            </a:r>
            <a:r>
              <a:rPr lang="en-US" dirty="0" err="1" smtClean="0">
                <a:latin typeface="Cambria Math"/>
                <a:ea typeface="Cambria Math"/>
              </a:rPr>
              <a:t>arcsec</a:t>
            </a:r>
            <a:r>
              <a:rPr lang="en-US" dirty="0" smtClean="0">
                <a:latin typeface="Cambria Math"/>
                <a:ea typeface="Cambria Math"/>
              </a:rPr>
              <a:t>(x)            domain  x&lt;-1 or x&gt; 1</a:t>
            </a:r>
          </a:p>
          <a:p>
            <a:pPr marL="0" indent="0">
              <a:buNone/>
            </a:pPr>
            <a:r>
              <a:rPr lang="en-US" dirty="0">
                <a:latin typeface="Cambria Math"/>
                <a:ea typeface="Cambria Math"/>
              </a:rPr>
              <a:t> </a:t>
            </a:r>
            <a:r>
              <a:rPr lang="en-US" dirty="0" smtClean="0">
                <a:latin typeface="Cambria Math"/>
                <a:ea typeface="Cambria Math"/>
              </a:rPr>
              <a:t>                                     range is   0&lt; y&lt;</a:t>
            </a:r>
            <a:r>
              <a:rPr lang="el-GR" dirty="0" smtClean="0">
                <a:latin typeface="Cambria Math"/>
                <a:ea typeface="Cambria Math"/>
              </a:rPr>
              <a:t>π</a:t>
            </a:r>
            <a:r>
              <a:rPr lang="en-US" dirty="0" smtClean="0">
                <a:latin typeface="Cambria Math"/>
                <a:ea typeface="Cambria Math"/>
              </a:rPr>
              <a:t>  </a:t>
            </a:r>
          </a:p>
          <a:p>
            <a:pPr marL="0" indent="0">
              <a:buNone/>
            </a:pPr>
            <a:r>
              <a:rPr lang="en-US" dirty="0">
                <a:latin typeface="Cambria Math"/>
                <a:ea typeface="Cambria Math"/>
              </a:rPr>
              <a:t> </a:t>
            </a:r>
            <a:r>
              <a:rPr lang="en-US" dirty="0" smtClean="0">
                <a:latin typeface="Cambria Math"/>
                <a:ea typeface="Cambria Math"/>
              </a:rPr>
              <a:t>                                                       and y≠ </a:t>
            </a:r>
            <a:r>
              <a:rPr lang="el-GR" dirty="0" smtClean="0">
                <a:latin typeface="Cambria Math"/>
                <a:ea typeface="Cambria Math"/>
              </a:rPr>
              <a:t>π</a:t>
            </a:r>
            <a:r>
              <a:rPr lang="en-US" dirty="0" smtClean="0">
                <a:latin typeface="Cambria Math"/>
                <a:ea typeface="Cambria Math"/>
              </a:rPr>
              <a:t>/2</a:t>
            </a:r>
            <a:endParaRPr lang="en-US" dirty="0">
              <a:latin typeface="Cambria Math"/>
              <a:ea typeface="Cambria Math"/>
            </a:endParaRPr>
          </a:p>
          <a:p>
            <a:endParaRPr lang="en-US" dirty="0"/>
          </a:p>
        </p:txBody>
      </p:sp>
    </p:spTree>
    <p:extLst>
      <p:ext uri="{BB962C8B-B14F-4D97-AF65-F5344CB8AC3E}">
        <p14:creationId xmlns:p14="http://schemas.microsoft.com/office/powerpoint/2010/main" val="2332285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arccsc</a:t>
            </a:r>
            <a:r>
              <a:rPr lang="en-US" dirty="0" smtClean="0"/>
              <a:t>(x)</a:t>
            </a:r>
            <a:endParaRPr lang="en-US" dirty="0"/>
          </a:p>
        </p:txBody>
      </p:sp>
      <p:sp>
        <p:nvSpPr>
          <p:cNvPr id="3" name="Content Placeholder 2"/>
          <p:cNvSpPr>
            <a:spLocks noGrp="1"/>
          </p:cNvSpPr>
          <p:nvPr>
            <p:ph idx="1"/>
          </p:nvPr>
        </p:nvSpPr>
        <p:spPr/>
        <p:txBody>
          <a:bodyPr>
            <a:normAutofit/>
          </a:bodyPr>
          <a:lstStyle/>
          <a:p>
            <a:r>
              <a:rPr lang="en-US" dirty="0" err="1" smtClean="0"/>
              <a:t>csc</a:t>
            </a:r>
            <a:r>
              <a:rPr lang="en-US" dirty="0" smtClean="0"/>
              <a:t>(x)      restrict domain to   -</a:t>
            </a:r>
            <a:r>
              <a:rPr lang="el-GR" dirty="0" smtClean="0">
                <a:latin typeface="Cambria Math"/>
                <a:ea typeface="Cambria Math"/>
              </a:rPr>
              <a:t>π</a:t>
            </a:r>
            <a:r>
              <a:rPr lang="en-US" dirty="0" smtClean="0">
                <a:latin typeface="Cambria Math"/>
                <a:ea typeface="Cambria Math"/>
              </a:rPr>
              <a:t>/2&lt;x&lt;</a:t>
            </a:r>
            <a:r>
              <a:rPr lang="el-GR" dirty="0" smtClean="0">
                <a:latin typeface="Cambria Math"/>
                <a:ea typeface="Cambria Math"/>
              </a:rPr>
              <a:t>π</a:t>
            </a:r>
            <a:r>
              <a:rPr lang="en-US" dirty="0" smtClean="0">
                <a:latin typeface="Cambria Math"/>
                <a:ea typeface="Cambria Math"/>
              </a:rPr>
              <a:t>/2</a:t>
            </a:r>
          </a:p>
          <a:p>
            <a:pPr marL="0" indent="0">
              <a:buNone/>
            </a:pPr>
            <a:r>
              <a:rPr lang="en-US" dirty="0" smtClean="0">
                <a:latin typeface="Cambria Math"/>
                <a:ea typeface="Cambria Math"/>
              </a:rPr>
              <a:t>                                                                 x≠0</a:t>
            </a:r>
          </a:p>
          <a:p>
            <a:pPr marL="0" indent="0">
              <a:buNone/>
            </a:pPr>
            <a:r>
              <a:rPr lang="en-US" dirty="0">
                <a:latin typeface="Cambria Math"/>
                <a:ea typeface="Cambria Math"/>
              </a:rPr>
              <a:t> </a:t>
            </a:r>
            <a:r>
              <a:rPr lang="en-US" dirty="0" smtClean="0">
                <a:latin typeface="Cambria Math"/>
                <a:ea typeface="Cambria Math"/>
              </a:rPr>
              <a:t>                   range is    y&lt;-1 or y&gt;1</a:t>
            </a:r>
          </a:p>
          <a:p>
            <a:pPr marL="0" indent="0">
              <a:buNone/>
            </a:pPr>
            <a:r>
              <a:rPr lang="en-US" dirty="0">
                <a:latin typeface="Cambria Math"/>
                <a:ea typeface="Cambria Math"/>
              </a:rPr>
              <a:t> </a:t>
            </a:r>
            <a:r>
              <a:rPr lang="en-US" dirty="0" smtClean="0">
                <a:latin typeface="Cambria Math"/>
                <a:ea typeface="Cambria Math"/>
              </a:rPr>
              <a:t>                               </a:t>
            </a:r>
            <a:r>
              <a:rPr lang="en-US" dirty="0" err="1" smtClean="0">
                <a:latin typeface="Cambria Math"/>
                <a:ea typeface="Cambria Math"/>
              </a:rPr>
              <a:t>sooo</a:t>
            </a:r>
            <a:endParaRPr lang="en-US" dirty="0" smtClean="0">
              <a:latin typeface="Cambria Math"/>
              <a:ea typeface="Cambria Math"/>
            </a:endParaRPr>
          </a:p>
          <a:p>
            <a:r>
              <a:rPr lang="en-US" dirty="0" err="1">
                <a:latin typeface="Cambria Math"/>
                <a:ea typeface="Cambria Math"/>
              </a:rPr>
              <a:t>a</a:t>
            </a:r>
            <a:r>
              <a:rPr lang="en-US" dirty="0" err="1" smtClean="0">
                <a:latin typeface="Cambria Math"/>
                <a:ea typeface="Cambria Math"/>
              </a:rPr>
              <a:t>rccsc</a:t>
            </a:r>
            <a:r>
              <a:rPr lang="en-US" dirty="0" smtClean="0">
                <a:latin typeface="Cambria Math"/>
                <a:ea typeface="Cambria Math"/>
              </a:rPr>
              <a:t>(x)   has a domain of    x&lt;-1 or x&gt; 1</a:t>
            </a:r>
          </a:p>
          <a:p>
            <a:r>
              <a:rPr lang="en-US" dirty="0">
                <a:latin typeface="Cambria Math"/>
                <a:ea typeface="Cambria Math"/>
              </a:rPr>
              <a:t> </a:t>
            </a:r>
            <a:r>
              <a:rPr lang="en-US" dirty="0" smtClean="0">
                <a:latin typeface="Cambria Math"/>
                <a:ea typeface="Cambria Math"/>
              </a:rPr>
              <a:t>                        with    range of    </a:t>
            </a:r>
            <a:r>
              <a:rPr lang="en-US" dirty="0"/>
              <a:t>-</a:t>
            </a:r>
            <a:r>
              <a:rPr lang="el-GR" dirty="0">
                <a:latin typeface="Cambria Math"/>
                <a:ea typeface="Cambria Math"/>
              </a:rPr>
              <a:t>π</a:t>
            </a:r>
            <a:r>
              <a:rPr lang="en-US" dirty="0" smtClean="0">
                <a:latin typeface="Cambria Math"/>
                <a:ea typeface="Cambria Math"/>
              </a:rPr>
              <a:t>/2&lt;y&lt;</a:t>
            </a:r>
            <a:r>
              <a:rPr lang="el-GR" dirty="0">
                <a:latin typeface="Cambria Math"/>
                <a:ea typeface="Cambria Math"/>
              </a:rPr>
              <a:t>π</a:t>
            </a:r>
            <a:r>
              <a:rPr lang="en-US" dirty="0">
                <a:latin typeface="Cambria Math"/>
                <a:ea typeface="Cambria Math"/>
              </a:rPr>
              <a:t>/2</a:t>
            </a:r>
          </a:p>
          <a:p>
            <a:pPr marL="0" indent="0">
              <a:buNone/>
            </a:pPr>
            <a:r>
              <a:rPr lang="en-US" dirty="0">
                <a:latin typeface="Cambria Math"/>
                <a:ea typeface="Cambria Math"/>
              </a:rPr>
              <a:t>                                                                 </a:t>
            </a:r>
            <a:r>
              <a:rPr lang="en-US" dirty="0" smtClean="0">
                <a:latin typeface="Cambria Math"/>
                <a:ea typeface="Cambria Math"/>
              </a:rPr>
              <a:t>y≠</a:t>
            </a:r>
            <a:r>
              <a:rPr lang="en-US" dirty="0">
                <a:latin typeface="Cambria Math"/>
                <a:ea typeface="Cambria Math"/>
              </a:rPr>
              <a:t>0</a:t>
            </a:r>
          </a:p>
          <a:p>
            <a:pPr marL="0" indent="0">
              <a:buNone/>
            </a:pPr>
            <a:endParaRPr lang="en-US" dirty="0"/>
          </a:p>
        </p:txBody>
      </p:sp>
    </p:spTree>
    <p:extLst>
      <p:ext uri="{BB962C8B-B14F-4D97-AF65-F5344CB8AC3E}">
        <p14:creationId xmlns:p14="http://schemas.microsoft.com/office/powerpoint/2010/main" val="19301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arccot</a:t>
            </a:r>
            <a:r>
              <a:rPr lang="en-US" dirty="0" smtClean="0"/>
              <a:t>(x)</a:t>
            </a:r>
            <a:endParaRPr lang="en-US" dirty="0"/>
          </a:p>
        </p:txBody>
      </p:sp>
      <p:sp>
        <p:nvSpPr>
          <p:cNvPr id="3" name="Content Placeholder 2"/>
          <p:cNvSpPr>
            <a:spLocks noGrp="1"/>
          </p:cNvSpPr>
          <p:nvPr>
            <p:ph idx="1"/>
          </p:nvPr>
        </p:nvSpPr>
        <p:spPr/>
        <p:txBody>
          <a:bodyPr/>
          <a:lstStyle/>
          <a:p>
            <a:r>
              <a:rPr lang="en-US" dirty="0" smtClean="0"/>
              <a:t> cot(x)      with domain restricted to  0&lt;x&lt;</a:t>
            </a:r>
            <a:r>
              <a:rPr lang="el-GR" dirty="0" smtClean="0">
                <a:latin typeface="Cambria Math"/>
                <a:ea typeface="Cambria Math"/>
              </a:rPr>
              <a:t>π</a:t>
            </a:r>
            <a:endParaRPr lang="en-US" dirty="0" smtClean="0">
              <a:latin typeface="Cambria Math"/>
              <a:ea typeface="Cambria Math"/>
            </a:endParaRPr>
          </a:p>
          <a:p>
            <a:pPr marL="0" indent="0">
              <a:buNone/>
            </a:pPr>
            <a:r>
              <a:rPr lang="en-US" dirty="0" smtClean="0">
                <a:latin typeface="Cambria Math"/>
                <a:ea typeface="Cambria Math"/>
              </a:rPr>
              <a:t>                                                                        x </a:t>
            </a:r>
            <a:r>
              <a:rPr lang="el-GR" dirty="0" smtClean="0">
                <a:latin typeface="Cambria Math"/>
                <a:ea typeface="Cambria Math"/>
              </a:rPr>
              <a:t>≠π</a:t>
            </a:r>
            <a:r>
              <a:rPr lang="en-US" dirty="0" smtClean="0">
                <a:latin typeface="Cambria Math"/>
                <a:ea typeface="Cambria Math"/>
              </a:rPr>
              <a:t>/2</a:t>
            </a:r>
          </a:p>
          <a:p>
            <a:pPr marL="0" indent="0">
              <a:buNone/>
            </a:pPr>
            <a:r>
              <a:rPr lang="en-US" dirty="0">
                <a:latin typeface="Cambria Math"/>
                <a:ea typeface="Cambria Math"/>
              </a:rPr>
              <a:t> </a:t>
            </a:r>
            <a:r>
              <a:rPr lang="en-US" dirty="0" smtClean="0">
                <a:latin typeface="Cambria Math"/>
                <a:ea typeface="Cambria Math"/>
              </a:rPr>
              <a:t>                     range is unrestricted</a:t>
            </a:r>
          </a:p>
          <a:p>
            <a:endParaRPr lang="en-US" dirty="0">
              <a:latin typeface="Cambria Math"/>
              <a:ea typeface="Cambria Math"/>
            </a:endParaRPr>
          </a:p>
          <a:p>
            <a:r>
              <a:rPr lang="en-US" dirty="0" smtClean="0">
                <a:latin typeface="Cambria Math"/>
                <a:ea typeface="Cambria Math"/>
              </a:rPr>
              <a:t> </a:t>
            </a:r>
            <a:r>
              <a:rPr lang="en-US" dirty="0" err="1" smtClean="0">
                <a:latin typeface="Cambria Math"/>
                <a:ea typeface="Cambria Math"/>
              </a:rPr>
              <a:t>arccot</a:t>
            </a:r>
            <a:r>
              <a:rPr lang="en-US" dirty="0" smtClean="0">
                <a:latin typeface="Cambria Math"/>
                <a:ea typeface="Cambria Math"/>
              </a:rPr>
              <a:t>(x)      has an unrestricted domain</a:t>
            </a:r>
          </a:p>
          <a:p>
            <a:pPr marL="0" indent="0">
              <a:buNone/>
            </a:pPr>
            <a:r>
              <a:rPr lang="en-US" dirty="0">
                <a:latin typeface="Cambria Math"/>
                <a:ea typeface="Cambria Math"/>
              </a:rPr>
              <a:t> </a:t>
            </a:r>
            <a:r>
              <a:rPr lang="en-US" dirty="0" smtClean="0">
                <a:latin typeface="Cambria Math"/>
                <a:ea typeface="Cambria Math"/>
              </a:rPr>
              <a:t>                       with range restricted to   0&lt;y&lt;</a:t>
            </a:r>
            <a:r>
              <a:rPr lang="el-GR" dirty="0" smtClean="0">
                <a:latin typeface="Cambria Math"/>
                <a:ea typeface="Cambria Math"/>
              </a:rPr>
              <a:t>π</a:t>
            </a:r>
            <a:endParaRPr lang="en-US" dirty="0" smtClean="0">
              <a:latin typeface="Cambria Math"/>
              <a:ea typeface="Cambria Math"/>
            </a:endParaRPr>
          </a:p>
          <a:p>
            <a:pPr marL="0" indent="0">
              <a:buNone/>
            </a:pPr>
            <a:r>
              <a:rPr lang="en-US" dirty="0">
                <a:latin typeface="Cambria Math"/>
                <a:ea typeface="Cambria Math"/>
              </a:rPr>
              <a:t> </a:t>
            </a:r>
            <a:r>
              <a:rPr lang="en-US" dirty="0" smtClean="0">
                <a:latin typeface="Cambria Math"/>
                <a:ea typeface="Cambria Math"/>
              </a:rPr>
              <a:t>                                                                        y ≠</a:t>
            </a:r>
            <a:r>
              <a:rPr lang="el-GR" dirty="0" smtClean="0">
                <a:latin typeface="Cambria Math"/>
                <a:ea typeface="Cambria Math"/>
              </a:rPr>
              <a:t>π</a:t>
            </a:r>
            <a:r>
              <a:rPr lang="en-US" dirty="0" smtClean="0">
                <a:latin typeface="Cambria Math"/>
                <a:ea typeface="Cambria Math"/>
              </a:rPr>
              <a:t>/2</a:t>
            </a:r>
            <a:endParaRPr lang="en-US" dirty="0"/>
          </a:p>
        </p:txBody>
      </p:sp>
    </p:spTree>
    <p:extLst>
      <p:ext uri="{BB962C8B-B14F-4D97-AF65-F5344CB8AC3E}">
        <p14:creationId xmlns:p14="http://schemas.microsoft.com/office/powerpoint/2010/main" val="382085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5 – section 1</a:t>
            </a:r>
            <a:endParaRPr lang="en-US" dirty="0"/>
          </a:p>
        </p:txBody>
      </p:sp>
      <p:sp>
        <p:nvSpPr>
          <p:cNvPr id="5" name="Text Placeholder 4"/>
          <p:cNvSpPr>
            <a:spLocks noGrp="1"/>
          </p:cNvSpPr>
          <p:nvPr>
            <p:ph type="body" idx="1"/>
          </p:nvPr>
        </p:nvSpPr>
        <p:spPr/>
        <p:txBody>
          <a:bodyPr/>
          <a:lstStyle/>
          <a:p>
            <a:r>
              <a:rPr lang="en-US" dirty="0" smtClean="0"/>
              <a:t>Inverse trig functions</a:t>
            </a:r>
            <a:endParaRPr lang="en-US" dirty="0"/>
          </a:p>
        </p:txBody>
      </p:sp>
    </p:spTree>
    <p:extLst>
      <p:ext uri="{BB962C8B-B14F-4D97-AF65-F5344CB8AC3E}">
        <p14:creationId xmlns:p14="http://schemas.microsoft.com/office/powerpoint/2010/main" val="3985744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38078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 calculator to estimate inverses with cot, sec, </a:t>
            </a:r>
            <a:r>
              <a:rPr lang="en-US" dirty="0" err="1" smtClean="0"/>
              <a:t>csc</a:t>
            </a:r>
            <a:endParaRPr lang="en-US" dirty="0"/>
          </a:p>
        </p:txBody>
      </p:sp>
      <p:sp>
        <p:nvSpPr>
          <p:cNvPr id="3" name="Content Placeholder 2"/>
          <p:cNvSpPr>
            <a:spLocks noGrp="1"/>
          </p:cNvSpPr>
          <p:nvPr>
            <p:ph idx="1"/>
          </p:nvPr>
        </p:nvSpPr>
        <p:spPr/>
        <p:txBody>
          <a:bodyPr/>
          <a:lstStyle/>
          <a:p>
            <a:r>
              <a:rPr lang="en-US" dirty="0" smtClean="0"/>
              <a:t>The following identities allow you to find </a:t>
            </a:r>
            <a:endParaRPr lang="en-US" dirty="0"/>
          </a:p>
        </p:txBody>
      </p:sp>
    </p:spTree>
    <p:extLst>
      <p:ext uri="{BB962C8B-B14F-4D97-AF65-F5344CB8AC3E}">
        <p14:creationId xmlns:p14="http://schemas.microsoft.com/office/powerpoint/2010/main" val="1051765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P313(5-70 odd)</a:t>
            </a:r>
            <a:endParaRPr lang="en-US" dirty="0"/>
          </a:p>
        </p:txBody>
      </p:sp>
    </p:spTree>
    <p:extLst>
      <p:ext uri="{BB962C8B-B14F-4D97-AF65-F5344CB8AC3E}">
        <p14:creationId xmlns:p14="http://schemas.microsoft.com/office/powerpoint/2010/main" val="1306176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5 – section 3</a:t>
            </a:r>
            <a:endParaRPr lang="en-US" dirty="0"/>
          </a:p>
        </p:txBody>
      </p:sp>
      <p:sp>
        <p:nvSpPr>
          <p:cNvPr id="5" name="Text Placeholder 4"/>
          <p:cNvSpPr>
            <a:spLocks noGrp="1"/>
          </p:cNvSpPr>
          <p:nvPr>
            <p:ph type="body" idx="1"/>
          </p:nvPr>
        </p:nvSpPr>
        <p:spPr/>
        <p:txBody>
          <a:bodyPr/>
          <a:lstStyle/>
          <a:p>
            <a:r>
              <a:rPr lang="en-US" dirty="0" smtClean="0"/>
              <a:t>Solving trigonometric equations – algebraic approach</a:t>
            </a:r>
            <a:endParaRPr lang="en-US" dirty="0"/>
          </a:p>
        </p:txBody>
      </p:sp>
    </p:spTree>
    <p:extLst>
      <p:ext uri="{BB962C8B-B14F-4D97-AF65-F5344CB8AC3E}">
        <p14:creationId xmlns:p14="http://schemas.microsoft.com/office/powerpoint/2010/main" val="1672321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Basic algebraic approach</a:t>
            </a:r>
            <a:endParaRPr lang="en-US" dirty="0"/>
          </a:p>
        </p:txBody>
      </p:sp>
      <p:sp>
        <p:nvSpPr>
          <p:cNvPr id="5" name="Content Placeholder 4"/>
          <p:cNvSpPr>
            <a:spLocks noGrp="1"/>
          </p:cNvSpPr>
          <p:nvPr>
            <p:ph idx="1"/>
          </p:nvPr>
        </p:nvSpPr>
        <p:spPr/>
        <p:txBody>
          <a:bodyPr/>
          <a:lstStyle/>
          <a:p>
            <a:r>
              <a:rPr lang="en-US" dirty="0" smtClean="0"/>
              <a:t>Isolate the variable using inverses and reversing the order of operations</a:t>
            </a:r>
          </a:p>
          <a:p>
            <a:r>
              <a:rPr lang="en-US" dirty="0" smtClean="0"/>
              <a:t>Use factoring or roots to reduce the power on the variable taking care to account for any sign issues </a:t>
            </a:r>
          </a:p>
          <a:p>
            <a:r>
              <a:rPr lang="en-US" dirty="0" smtClean="0"/>
              <a:t>Take into account ALL restrictions to both domain and ranges for ALL functions in the equation</a:t>
            </a:r>
          </a:p>
          <a:p>
            <a:pPr marL="0" indent="0">
              <a:buNone/>
            </a:pPr>
            <a:endParaRPr lang="en-US" dirty="0"/>
          </a:p>
        </p:txBody>
      </p:sp>
    </p:spTree>
    <p:extLst>
      <p:ext uri="{BB962C8B-B14F-4D97-AF65-F5344CB8AC3E}">
        <p14:creationId xmlns:p14="http://schemas.microsoft.com/office/powerpoint/2010/main" val="2581620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range restriction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When requested to solve an equation you are being asked to find ALL numbers that make the statement true.</a:t>
            </a:r>
          </a:p>
          <a:p>
            <a:r>
              <a:rPr lang="en-US" dirty="0" smtClean="0"/>
              <a:t>Since trig functions are periodic any one solution produces a repeating pattern of solutions that are exactly one period apart.</a:t>
            </a:r>
          </a:p>
          <a:p>
            <a:r>
              <a:rPr lang="en-US" dirty="0" smtClean="0"/>
              <a:t>For sin and </a:t>
            </a:r>
            <a:r>
              <a:rPr lang="en-US" dirty="0" err="1" smtClean="0"/>
              <a:t>cos</a:t>
            </a:r>
            <a:r>
              <a:rPr lang="en-US" dirty="0" smtClean="0"/>
              <a:t> (sec and </a:t>
            </a:r>
            <a:r>
              <a:rPr lang="en-US" dirty="0" err="1" smtClean="0"/>
              <a:t>csc</a:t>
            </a:r>
            <a:r>
              <a:rPr lang="en-US" dirty="0" smtClean="0"/>
              <a:t>) there is also a second solution associated with a reference angle that is in another quadrant and this solution also produces a repeating pattern of solutions that are one period apart </a:t>
            </a:r>
            <a:endParaRPr lang="en-US" dirty="0"/>
          </a:p>
        </p:txBody>
      </p:sp>
    </p:spTree>
    <p:extLst>
      <p:ext uri="{BB962C8B-B14F-4D97-AF65-F5344CB8AC3E}">
        <p14:creationId xmlns:p14="http://schemas.microsoft.com/office/powerpoint/2010/main" val="1600650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0000" lnSpcReduction="20000"/>
              </a:bodyPr>
              <a:lstStyle/>
              <a:p>
                <a:r>
                  <a:rPr lang="en-US" dirty="0" smtClean="0"/>
                  <a:t>   sin(x) =   </a:t>
                </a:r>
                <a14:m>
                  <m:oMath xmlns:m="http://schemas.openxmlformats.org/officeDocument/2006/math">
                    <m:f>
                      <m:fPr>
                        <m:ctrlPr>
                          <a:rPr lang="en-US" i="1" smtClean="0">
                            <a:latin typeface="Cambria Math"/>
                          </a:rPr>
                        </m:ctrlPr>
                      </m:fPr>
                      <m:num>
                        <m:rad>
                          <m:radPr>
                            <m:degHide m:val="on"/>
                            <m:ctrlPr>
                              <a:rPr lang="en-US" i="1" smtClean="0">
                                <a:latin typeface="Cambria Math"/>
                              </a:rPr>
                            </m:ctrlPr>
                          </m:radPr>
                          <m:deg/>
                          <m:e>
                            <m:r>
                              <a:rPr lang="en-US" b="0" i="1" smtClean="0">
                                <a:latin typeface="Cambria Math"/>
                              </a:rPr>
                              <m:t>3</m:t>
                            </m:r>
                          </m:e>
                        </m:rad>
                      </m:num>
                      <m:den>
                        <m:r>
                          <a:rPr lang="en-US" b="0" i="1" smtClean="0">
                            <a:latin typeface="Cambria Math"/>
                          </a:rPr>
                          <m:t>2</m:t>
                        </m:r>
                      </m:den>
                    </m:f>
                  </m:oMath>
                </a14:m>
                <a:endParaRPr lang="en-US" dirty="0" smtClean="0"/>
              </a:p>
              <a:p>
                <a:pPr marL="0" indent="0">
                  <a:buNone/>
                </a:pPr>
                <a:r>
                  <a:rPr lang="en-US" dirty="0" smtClean="0"/>
                  <a:t>  algebraically      x =  </a:t>
                </a:r>
                <a:r>
                  <a:rPr lang="en-US" dirty="0" err="1" smtClean="0"/>
                  <a:t>arcsin</a:t>
                </a:r>
                <a14:m>
                  <m:oMath xmlns:m="http://schemas.openxmlformats.org/officeDocument/2006/math">
                    <m:d>
                      <m:dPr>
                        <m:ctrlPr>
                          <a:rPr lang="en-US" i="1" smtClean="0">
                            <a:latin typeface="Cambria Math"/>
                          </a:rPr>
                        </m:ctrlPr>
                      </m:dPr>
                      <m:e>
                        <m:f>
                          <m:fPr>
                            <m:ctrlPr>
                              <a:rPr lang="en-US" i="1" smtClean="0">
                                <a:latin typeface="Cambria Math"/>
                              </a:rPr>
                            </m:ctrlPr>
                          </m:fPr>
                          <m:num>
                            <m:rad>
                              <m:radPr>
                                <m:degHide m:val="on"/>
                                <m:ctrlPr>
                                  <a:rPr lang="en-US" i="1" smtClean="0">
                                    <a:latin typeface="Cambria Math"/>
                                  </a:rPr>
                                </m:ctrlPr>
                              </m:radPr>
                              <m:deg/>
                              <m:e>
                                <m:r>
                                  <a:rPr lang="en-US" b="0" i="1" smtClean="0">
                                    <a:latin typeface="Cambria Math"/>
                                  </a:rPr>
                                  <m:t>3</m:t>
                                </m:r>
                              </m:e>
                            </m:rad>
                          </m:num>
                          <m:den>
                            <m:r>
                              <a:rPr lang="en-US" b="0" i="1" smtClean="0">
                                <a:latin typeface="Cambria Math"/>
                              </a:rPr>
                              <m:t>2</m:t>
                            </m:r>
                          </m:den>
                        </m:f>
                      </m:e>
                    </m:d>
                  </m:oMath>
                </a14:m>
                <a:endParaRPr lang="en-US" dirty="0" smtClean="0"/>
              </a:p>
              <a:p>
                <a:pPr marL="0" indent="0">
                  <a:buNone/>
                </a:pPr>
                <a:r>
                  <a:rPr lang="en-US" dirty="0" smtClean="0"/>
                  <a:t>Since </a:t>
                </a:r>
                <a:r>
                  <a:rPr lang="en-US" dirty="0" err="1" smtClean="0"/>
                  <a:t>arcsin</a:t>
                </a:r>
                <a:r>
                  <a:rPr lang="en-US" dirty="0" smtClean="0"/>
                  <a:t> is a function this produces a single value of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6</m:t>
                        </m:r>
                      </m:den>
                    </m:f>
                    <m:r>
                      <a:rPr lang="en-US" b="0" i="1" smtClean="0">
                        <a:latin typeface="Cambria Math"/>
                      </a:rPr>
                      <m:t> </m:t>
                    </m:r>
                  </m:oMath>
                </a14:m>
                <a:r>
                  <a:rPr lang="en-US" dirty="0" smtClean="0"/>
                  <a:t>     therefore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6</m:t>
                        </m:r>
                      </m:den>
                    </m:f>
                    <m:r>
                      <a:rPr lang="en-US" b="0" i="1" smtClean="0">
                        <a:latin typeface="Cambria Math"/>
                      </a:rPr>
                      <m:t>+2</m:t>
                    </m:r>
                    <m:r>
                      <a:rPr lang="en-US" b="0" i="1" smtClean="0">
                        <a:latin typeface="Cambria Math"/>
                        <a:ea typeface="Cambria Math"/>
                      </a:rPr>
                      <m:t>𝜋</m:t>
                    </m:r>
                    <m:r>
                      <a:rPr lang="en-US" b="0" i="1" smtClean="0">
                        <a:latin typeface="Cambria Math"/>
                        <a:ea typeface="Cambria Math"/>
                      </a:rPr>
                      <m:t>  </m:t>
                    </m:r>
                  </m:oMath>
                </a14:m>
                <a:r>
                  <a:rPr lang="en-US" dirty="0" smtClean="0"/>
                  <a:t>  is a solution  </a:t>
                </a:r>
              </a:p>
              <a:p>
                <a:pPr marL="0" indent="0">
                  <a:buNone/>
                </a:pPr>
                <a:r>
                  <a:rPr lang="en-US" dirty="0"/>
                  <a:t> </a:t>
                </a:r>
                <a:r>
                  <a:rPr lang="en-US" dirty="0" smtClean="0"/>
                  <a:t>                      and</a:t>
                </a:r>
                <a:r>
                  <a:rPr lang="en-US" dirty="0"/>
                  <a:t> </a:t>
                </a:r>
                <a:r>
                  <a:rPr lang="en-US" dirty="0" smtClean="0"/>
                  <a:t>       </a:t>
                </a:r>
                <a14:m>
                  <m:oMath xmlns:m="http://schemas.openxmlformats.org/officeDocument/2006/math">
                    <m:f>
                      <m:fPr>
                        <m:ctrlPr>
                          <a:rPr lang="en-US" i="1">
                            <a:latin typeface="Cambria Math"/>
                          </a:rPr>
                        </m:ctrlPr>
                      </m:fPr>
                      <m:num>
                        <m:r>
                          <a:rPr lang="en-US" i="1">
                            <a:latin typeface="Cambria Math"/>
                            <a:ea typeface="Cambria Math"/>
                          </a:rPr>
                          <m:t>𝜋</m:t>
                        </m:r>
                      </m:num>
                      <m:den>
                        <m:r>
                          <a:rPr lang="en-US" i="1">
                            <a:latin typeface="Cambria Math"/>
                          </a:rPr>
                          <m:t>6</m:t>
                        </m:r>
                      </m:den>
                    </m:f>
                    <m:r>
                      <a:rPr lang="en-US" i="1">
                        <a:latin typeface="Cambria Math"/>
                      </a:rPr>
                      <m:t>+2</m:t>
                    </m:r>
                    <m:r>
                      <a:rPr lang="en-US" i="1">
                        <a:latin typeface="Cambria Math"/>
                        <a:ea typeface="Cambria Math"/>
                      </a:rPr>
                      <m:t>𝜋</m:t>
                    </m:r>
                    <m:r>
                      <a:rPr lang="en-US" b="0" i="1" smtClean="0">
                        <a:latin typeface="Cambria Math"/>
                        <a:ea typeface="Cambria Math"/>
                      </a:rPr>
                      <m:t>+2</m:t>
                    </m:r>
                    <m:r>
                      <a:rPr lang="en-US" b="0" i="1" smtClean="0">
                        <a:latin typeface="Cambria Math"/>
                        <a:ea typeface="Cambria Math"/>
                      </a:rPr>
                      <m:t>𝜋</m:t>
                    </m:r>
                  </m:oMath>
                </a14:m>
                <a:r>
                  <a:rPr lang="en-US" dirty="0" smtClean="0"/>
                  <a:t> is also a solution</a:t>
                </a:r>
                <a:endParaRPr lang="en-US" dirty="0"/>
              </a:p>
              <a:p>
                <a:pPr marL="0" indent="0">
                  <a:buNone/>
                </a:pPr>
                <a:r>
                  <a:rPr lang="en-US" dirty="0" smtClean="0"/>
                  <a:t>     we can state this   as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6</m:t>
                        </m:r>
                      </m:den>
                    </m:f>
                    <m:r>
                      <a:rPr lang="en-US" b="0" i="1" smtClean="0">
                        <a:latin typeface="Cambria Math"/>
                      </a:rPr>
                      <m:t>+2</m:t>
                    </m:r>
                    <m:r>
                      <a:rPr lang="en-US" b="0" i="1" smtClean="0">
                        <a:latin typeface="Cambria Math"/>
                      </a:rPr>
                      <m:t>𝑛</m:t>
                    </m:r>
                    <m:r>
                      <a:rPr lang="en-US" b="0" i="1" smtClean="0">
                        <a:latin typeface="Cambria Math"/>
                        <a:ea typeface="Cambria Math"/>
                      </a:rPr>
                      <m:t>𝜋</m:t>
                    </m:r>
                  </m:oMath>
                </a14:m>
                <a:r>
                  <a:rPr lang="en-US" dirty="0" smtClean="0"/>
                  <a:t>  with n</a:t>
                </a:r>
                <a:r>
                  <a:rPr lang="en-US" dirty="0" smtClean="0"/>
                  <a:t>  </a:t>
                </a:r>
                <a14:m>
                  <m:oMath xmlns:m="http://schemas.openxmlformats.org/officeDocument/2006/math">
                    <m:r>
                      <a:rPr lang="en-US" i="1" smtClean="0">
                        <a:latin typeface="Cambria Math"/>
                        <a:ea typeface="Cambria Math"/>
                      </a:rPr>
                      <m:t>∈</m:t>
                    </m:r>
                    <m:r>
                      <a:rPr lang="en-US" b="0" i="1" smtClean="0">
                        <a:latin typeface="Cambria Math"/>
                        <a:ea typeface="Cambria Math"/>
                      </a:rPr>
                      <m:t>𝑖𝑛𝑡𝑒𝑔𝑒𝑟𝑠</m:t>
                    </m:r>
                  </m:oMath>
                </a14:m>
                <a:r>
                  <a:rPr lang="en-US" dirty="0" smtClean="0"/>
                  <a:t> </a:t>
                </a:r>
                <a:endParaRPr lang="en-US" dirty="0" smtClean="0"/>
              </a:p>
              <a:p>
                <a:pPr marL="0" indent="0">
                  <a:buNone/>
                </a:pPr>
                <a:r>
                  <a:rPr lang="en-US" dirty="0" smtClean="0"/>
                  <a:t>utilizing the unit circle  we obtain a second solution of  </a:t>
                </a:r>
                <a14:m>
                  <m:oMath xmlns:m="http://schemas.openxmlformats.org/officeDocument/2006/math">
                    <m:f>
                      <m:fPr>
                        <m:ctrlPr>
                          <a:rPr lang="en-US" i="1" smtClean="0">
                            <a:latin typeface="Cambria Math"/>
                          </a:rPr>
                        </m:ctrlPr>
                      </m:fPr>
                      <m:num>
                        <m:r>
                          <a:rPr lang="en-US" b="0" i="1" smtClean="0">
                            <a:latin typeface="Cambria Math"/>
                          </a:rPr>
                          <m:t>5</m:t>
                        </m:r>
                        <m:r>
                          <a:rPr lang="en-US" b="0" i="1" smtClean="0">
                            <a:latin typeface="Cambria Math"/>
                            <a:ea typeface="Cambria Math"/>
                          </a:rPr>
                          <m:t>𝜋</m:t>
                        </m:r>
                      </m:num>
                      <m:den>
                        <m:r>
                          <a:rPr lang="en-US" b="0" i="1" smtClean="0">
                            <a:latin typeface="Cambria Math"/>
                          </a:rPr>
                          <m:t>6</m:t>
                        </m:r>
                      </m:den>
                    </m:f>
                  </m:oMath>
                </a14:m>
                <a:r>
                  <a:rPr lang="en-US" dirty="0" smtClean="0"/>
                  <a:t> and similarly obtain             </a:t>
                </a:r>
                <a14:m>
                  <m:oMath xmlns:m="http://schemas.openxmlformats.org/officeDocument/2006/math">
                    <m:f>
                      <m:fPr>
                        <m:ctrlPr>
                          <a:rPr lang="en-US" i="1">
                            <a:latin typeface="Cambria Math"/>
                          </a:rPr>
                        </m:ctrlPr>
                      </m:fPr>
                      <m:num>
                        <m:r>
                          <a:rPr lang="en-US" b="0" i="1" smtClean="0">
                            <a:latin typeface="Cambria Math"/>
                          </a:rPr>
                          <m:t>5</m:t>
                        </m:r>
                        <m:r>
                          <a:rPr lang="en-US" i="1">
                            <a:latin typeface="Cambria Math"/>
                            <a:ea typeface="Cambria Math"/>
                          </a:rPr>
                          <m:t>𝜋</m:t>
                        </m:r>
                      </m:num>
                      <m:den>
                        <m:r>
                          <a:rPr lang="en-US" i="1">
                            <a:latin typeface="Cambria Math"/>
                          </a:rPr>
                          <m:t>6</m:t>
                        </m:r>
                      </m:den>
                    </m:f>
                    <m:r>
                      <a:rPr lang="en-US" i="1">
                        <a:latin typeface="Cambria Math"/>
                      </a:rPr>
                      <m:t>+2</m:t>
                    </m:r>
                    <m:r>
                      <a:rPr lang="en-US" i="1">
                        <a:latin typeface="Cambria Math"/>
                      </a:rPr>
                      <m:t>𝑛</m:t>
                    </m:r>
                    <m:r>
                      <a:rPr lang="en-US" i="1">
                        <a:latin typeface="Cambria Math"/>
                        <a:ea typeface="Cambria Math"/>
                      </a:rPr>
                      <m:t>𝜋</m:t>
                    </m:r>
                  </m:oMath>
                </a14:m>
                <a:r>
                  <a:rPr lang="en-US" dirty="0"/>
                  <a:t>  with n</a:t>
                </a:r>
                <a:r>
                  <a:rPr lang="en-US" dirty="0" smtClean="0"/>
                  <a:t> </a:t>
                </a:r>
                <a14:m>
                  <m:oMath xmlns:m="http://schemas.openxmlformats.org/officeDocument/2006/math">
                    <m:r>
                      <a:rPr lang="en-US" i="1">
                        <a:latin typeface="Cambria Math"/>
                        <a:ea typeface="Cambria Math"/>
                      </a:rPr>
                      <m:t>∈</m:t>
                    </m:r>
                    <m:r>
                      <a:rPr lang="en-US" b="0" i="1" smtClean="0">
                        <a:latin typeface="Cambria Math"/>
                        <a:ea typeface="Cambria Math"/>
                      </a:rPr>
                      <m:t>𝑖𝑛𝑡𝑒𝑔𝑒𝑟𝑠</m:t>
                    </m:r>
                  </m:oMath>
                </a14:m>
                <a:endParaRPr lang="en-US" dirty="0"/>
              </a:p>
              <a:p>
                <a:r>
                  <a:rPr lang="en-US" dirty="0" smtClean="0"/>
                  <a:t> </a:t>
                </a:r>
              </a:p>
              <a:p>
                <a:r>
                  <a:rPr lang="en-US" dirty="0" smtClean="0"/>
                  <a:t>So the solution is stated as  </a:t>
                </a:r>
                <a:r>
                  <a:rPr lang="en-US" dirty="0" smtClean="0"/>
                  <a:t>:  </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r="-2000"/>
                </a:stretch>
              </a:blipFill>
            </p:spPr>
            <p:txBody>
              <a:bodyPr/>
              <a:lstStyle/>
              <a:p>
                <a:r>
                  <a:rPr lang="en-US">
                    <a:noFill/>
                  </a:rPr>
                  <a:t> </a:t>
                </a:r>
              </a:p>
            </p:txBody>
          </p:sp>
        </mc:Fallback>
      </mc:AlternateContent>
    </p:spTree>
    <p:extLst>
      <p:ext uri="{BB962C8B-B14F-4D97-AF65-F5344CB8AC3E}">
        <p14:creationId xmlns:p14="http://schemas.microsoft.com/office/powerpoint/2010/main" val="3566938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 find all solutions to   </a:t>
            </a:r>
          </a:p>
          <a:p>
            <a:pPr marL="0" indent="0">
              <a:buNone/>
            </a:pPr>
            <a:r>
              <a:rPr lang="en-US" dirty="0"/>
              <a:t> </a:t>
            </a:r>
            <a:r>
              <a:rPr lang="en-US" dirty="0" smtClean="0"/>
              <a:t>                    tan(x) =  3.4</a:t>
            </a:r>
          </a:p>
          <a:p>
            <a:pPr marL="0" indent="0">
              <a:buNone/>
            </a:pPr>
            <a:r>
              <a:rPr lang="en-US" dirty="0"/>
              <a:t> </a:t>
            </a:r>
            <a:r>
              <a:rPr lang="en-US" dirty="0" smtClean="0"/>
              <a:t>                           x =  </a:t>
            </a:r>
            <a:r>
              <a:rPr lang="en-US" dirty="0" err="1" smtClean="0"/>
              <a:t>arctan</a:t>
            </a:r>
            <a:r>
              <a:rPr lang="en-US" dirty="0" smtClean="0"/>
              <a:t>(3.4)</a:t>
            </a:r>
          </a:p>
          <a:p>
            <a:pPr marL="0" indent="0">
              <a:buNone/>
            </a:pPr>
            <a:r>
              <a:rPr lang="en-US" dirty="0"/>
              <a:t> </a:t>
            </a:r>
            <a:r>
              <a:rPr lang="en-US" dirty="0" smtClean="0"/>
              <a:t>              solution  Set    </a:t>
            </a:r>
            <a:r>
              <a:rPr lang="en-US" dirty="0" err="1" smtClean="0"/>
              <a:t>arctan</a:t>
            </a:r>
            <a:r>
              <a:rPr lang="en-US" dirty="0" smtClean="0"/>
              <a:t>(3.4) + n</a:t>
            </a:r>
            <a:r>
              <a:rPr lang="el-GR" dirty="0" smtClean="0">
                <a:latin typeface="Cambria Math"/>
                <a:ea typeface="Cambria Math"/>
              </a:rPr>
              <a:t>π</a:t>
            </a:r>
            <a:endParaRPr lang="en-US" dirty="0" smtClean="0">
              <a:latin typeface="Cambria Math"/>
              <a:ea typeface="Cambria Math"/>
            </a:endParaRPr>
          </a:p>
          <a:p>
            <a:pPr marL="0" indent="0">
              <a:buNone/>
            </a:pPr>
            <a:r>
              <a:rPr lang="en-US" dirty="0">
                <a:latin typeface="Cambria Math"/>
                <a:ea typeface="Cambria Math"/>
              </a:rPr>
              <a:t> </a:t>
            </a:r>
            <a:r>
              <a:rPr lang="en-US" dirty="0" smtClean="0">
                <a:latin typeface="Cambria Math"/>
                <a:ea typeface="Cambria Math"/>
              </a:rPr>
              <a:t>             estimated solutions:   1.23 + n</a:t>
            </a:r>
            <a:r>
              <a:rPr lang="el-GR" dirty="0" smtClean="0">
                <a:latin typeface="Cambria Math"/>
                <a:ea typeface="Cambria Math"/>
              </a:rPr>
              <a:t>π</a:t>
            </a:r>
            <a:r>
              <a:rPr lang="en-US" dirty="0" smtClean="0"/>
              <a:t>   </a:t>
            </a:r>
            <a:endParaRPr lang="en-US" dirty="0"/>
          </a:p>
        </p:txBody>
      </p:sp>
    </p:spTree>
    <p:extLst>
      <p:ext uri="{BB962C8B-B14F-4D97-AF65-F5344CB8AC3E}">
        <p14:creationId xmlns:p14="http://schemas.microsoft.com/office/powerpoint/2010/main" val="2816580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Find all solutions for   0 &lt; x &lt; 2</a:t>
            </a:r>
            <a:r>
              <a:rPr lang="el-GR" dirty="0" smtClean="0">
                <a:latin typeface="Cambria Math"/>
                <a:ea typeface="Cambria Math"/>
              </a:rPr>
              <a:t>π</a:t>
            </a:r>
            <a:endParaRPr lang="en-US" dirty="0" smtClean="0">
              <a:latin typeface="Cambria Math"/>
              <a:ea typeface="Cambria Math"/>
            </a:endParaRPr>
          </a:p>
          <a:p>
            <a:endParaRPr lang="en-US" dirty="0">
              <a:latin typeface="Cambria Math"/>
              <a:ea typeface="Cambria Math"/>
            </a:endParaRPr>
          </a:p>
          <a:p>
            <a:r>
              <a:rPr lang="en-US" dirty="0" smtClean="0">
                <a:latin typeface="Cambria Math"/>
                <a:ea typeface="Cambria Math"/>
              </a:rPr>
              <a:t>         </a:t>
            </a:r>
            <a:r>
              <a:rPr lang="en-US" dirty="0" err="1" smtClean="0">
                <a:latin typeface="Cambria Math"/>
                <a:ea typeface="Cambria Math"/>
              </a:rPr>
              <a:t>cos</a:t>
            </a:r>
            <a:r>
              <a:rPr lang="en-US" dirty="0">
                <a:latin typeface="Cambria Math"/>
                <a:ea typeface="Cambria Math"/>
              </a:rPr>
              <a:t>(</a:t>
            </a:r>
            <a:r>
              <a:rPr lang="en-US" dirty="0" smtClean="0">
                <a:latin typeface="Cambria Math"/>
                <a:ea typeface="Cambria Math"/>
              </a:rPr>
              <a:t>x) =0 .8</a:t>
            </a:r>
          </a:p>
          <a:p>
            <a:endParaRPr lang="en-US" dirty="0">
              <a:latin typeface="Cambria Math"/>
              <a:ea typeface="Cambria Math"/>
            </a:endParaRPr>
          </a:p>
          <a:p>
            <a:r>
              <a:rPr lang="en-US" dirty="0" smtClean="0">
                <a:latin typeface="Cambria Math"/>
                <a:ea typeface="Cambria Math"/>
              </a:rPr>
              <a:t>         x =  </a:t>
            </a:r>
            <a:r>
              <a:rPr lang="en-US" dirty="0" err="1" smtClean="0">
                <a:latin typeface="Cambria Math"/>
                <a:ea typeface="Cambria Math"/>
              </a:rPr>
              <a:t>arccos</a:t>
            </a:r>
            <a:r>
              <a:rPr lang="en-US" dirty="0" smtClean="0">
                <a:latin typeface="Cambria Math"/>
                <a:ea typeface="Cambria Math"/>
              </a:rPr>
              <a:t>(0.8) ≈0.6416</a:t>
            </a:r>
          </a:p>
          <a:p>
            <a:endParaRPr lang="en-US" dirty="0">
              <a:latin typeface="Cambria Math"/>
              <a:ea typeface="Cambria Math"/>
            </a:endParaRPr>
          </a:p>
          <a:p>
            <a:r>
              <a:rPr lang="en-US" dirty="0" smtClean="0">
                <a:latin typeface="Cambria Math"/>
                <a:ea typeface="Cambria Math"/>
              </a:rPr>
              <a:t>Utilize the unit circle to find the second solution:  </a:t>
            </a:r>
          </a:p>
          <a:p>
            <a:r>
              <a:rPr lang="en-US" dirty="0">
                <a:latin typeface="Cambria Math"/>
                <a:ea typeface="Cambria Math"/>
              </a:rPr>
              <a:t> </a:t>
            </a:r>
            <a:r>
              <a:rPr lang="en-US" dirty="0" smtClean="0">
                <a:latin typeface="Cambria Math"/>
                <a:ea typeface="Cambria Math"/>
              </a:rPr>
              <a:t>            x = - 0.6416  is the easiest  reference angle but it is not in the stated domain</a:t>
            </a:r>
          </a:p>
          <a:p>
            <a:r>
              <a:rPr lang="en-US" dirty="0" smtClean="0">
                <a:latin typeface="Cambria Math"/>
                <a:ea typeface="Cambria Math"/>
              </a:rPr>
              <a:t>Utilize   + 2</a:t>
            </a:r>
            <a:r>
              <a:rPr lang="el-GR" dirty="0" smtClean="0">
                <a:latin typeface="Cambria Math"/>
                <a:ea typeface="Cambria Math"/>
              </a:rPr>
              <a:t>π</a:t>
            </a:r>
            <a:r>
              <a:rPr lang="en-US" dirty="0" smtClean="0">
                <a:latin typeface="Cambria Math"/>
                <a:ea typeface="Cambria Math"/>
              </a:rPr>
              <a:t>  to find the solution that is in the state solution   x = 6.9248 </a:t>
            </a:r>
            <a:endParaRPr lang="en-US" dirty="0"/>
          </a:p>
        </p:txBody>
      </p:sp>
    </p:spTree>
    <p:extLst>
      <p:ext uri="{BB962C8B-B14F-4D97-AF65-F5344CB8AC3E}">
        <p14:creationId xmlns:p14="http://schemas.microsoft.com/office/powerpoint/2010/main" val="263474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algebra to solve more complicated problems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20000"/>
              </a:bodyPr>
              <a:lstStyle/>
              <a:p>
                <a:r>
                  <a:rPr lang="en-US" dirty="0" smtClean="0"/>
                  <a:t> </a:t>
                </a:r>
                <a14:m>
                  <m:oMath xmlns:m="http://schemas.openxmlformats.org/officeDocument/2006/math">
                    <m:rad>
                      <m:radPr>
                        <m:degHide m:val="on"/>
                        <m:ctrlPr>
                          <a:rPr lang="en-US" i="1" smtClean="0">
                            <a:latin typeface="Cambria Math"/>
                          </a:rPr>
                        </m:ctrlPr>
                      </m:radPr>
                      <m:deg/>
                      <m:e>
                        <m:r>
                          <a:rPr lang="en-US" b="0" i="1" smtClean="0">
                            <a:latin typeface="Cambria Math"/>
                          </a:rPr>
                          <m:t>3</m:t>
                        </m:r>
                      </m:e>
                    </m:rad>
                    <m:func>
                      <m:funcPr>
                        <m:ctrlPr>
                          <a:rPr lang="en-US" i="1" smtClean="0">
                            <a:latin typeface="Cambria Math"/>
                          </a:rPr>
                        </m:ctrlPr>
                      </m:funcPr>
                      <m:fName>
                        <m:r>
                          <m:rPr>
                            <m:sty m:val="p"/>
                          </m:rPr>
                          <a:rPr lang="en-US" i="0" smtClean="0">
                            <a:latin typeface="Cambria Math"/>
                          </a:rPr>
                          <m:t>tan</m:t>
                        </m:r>
                      </m:fName>
                      <m:e>
                        <m:d>
                          <m:dPr>
                            <m:ctrlPr>
                              <a:rPr lang="en-US" i="1" smtClean="0">
                                <a:latin typeface="Cambria Math"/>
                              </a:rPr>
                            </m:ctrlPr>
                          </m:dPr>
                          <m:e>
                            <m:r>
                              <a:rPr lang="en-US" b="0" i="1" smtClean="0">
                                <a:latin typeface="Cambria Math"/>
                              </a:rPr>
                              <m:t>𝑥</m:t>
                            </m:r>
                          </m:e>
                        </m:d>
                        <m:r>
                          <a:rPr lang="en-US" b="0" i="1" smtClean="0">
                            <a:latin typeface="Cambria Math"/>
                          </a:rPr>
                          <m:t>+1=0</m:t>
                        </m:r>
                      </m:e>
                    </m:func>
                  </m:oMath>
                </a14:m>
                <a:endParaRPr lang="en-US" dirty="0" smtClean="0"/>
              </a:p>
              <a:p>
                <a:endParaRPr lang="en-US" dirty="0"/>
              </a:p>
              <a:p>
                <a:r>
                  <a:rPr lang="en-US" dirty="0" smtClean="0"/>
                  <a:t>Use basic algebra to isolate tan(x) </a:t>
                </a:r>
              </a:p>
              <a:p>
                <a:endParaRPr lang="en-US" dirty="0"/>
              </a:p>
              <a:p>
                <a:pPr marL="0" indent="0">
                  <a:buNone/>
                </a:pPr>
                <a:r>
                  <a:rPr lang="en-US" dirty="0" smtClean="0"/>
                  <a:t>                     tan(x) = </a:t>
                </a:r>
                <a14:m>
                  <m:oMath xmlns:m="http://schemas.openxmlformats.org/officeDocument/2006/math">
                    <m:r>
                      <a:rPr lang="en-US" b="0" i="0" smtClean="0">
                        <a:latin typeface="Cambria Math"/>
                      </a:rPr>
                      <m:t>−</m:t>
                    </m:r>
                    <m:f>
                      <m:fPr>
                        <m:ctrlPr>
                          <a:rPr lang="en-US" i="1" smtClean="0">
                            <a:latin typeface="Cambria Math"/>
                          </a:rPr>
                        </m:ctrlPr>
                      </m:fPr>
                      <m:num>
                        <m:r>
                          <a:rPr lang="en-US" b="0" i="1" smtClean="0">
                            <a:latin typeface="Cambria Math"/>
                          </a:rPr>
                          <m:t>1</m:t>
                        </m:r>
                      </m:num>
                      <m:den>
                        <m:rad>
                          <m:radPr>
                            <m:degHide m:val="on"/>
                            <m:ctrlPr>
                              <a:rPr lang="en-US" i="1" smtClean="0">
                                <a:latin typeface="Cambria Math"/>
                              </a:rPr>
                            </m:ctrlPr>
                          </m:radPr>
                          <m:deg/>
                          <m:e>
                            <m:r>
                              <a:rPr lang="en-US" b="0" i="1" smtClean="0">
                                <a:latin typeface="Cambria Math"/>
                              </a:rPr>
                              <m:t>3</m:t>
                            </m:r>
                          </m:e>
                        </m:rad>
                      </m:den>
                    </m:f>
                  </m:oMath>
                </a14:m>
                <a:endParaRPr lang="en-US" dirty="0" smtClean="0"/>
              </a:p>
              <a:p>
                <a:r>
                  <a:rPr lang="en-US" dirty="0" smtClean="0"/>
                  <a:t>            x = </a:t>
                </a:r>
                <a14:m>
                  <m:oMath xmlns:m="http://schemas.openxmlformats.org/officeDocument/2006/math">
                    <m:func>
                      <m:funcPr>
                        <m:ctrlPr>
                          <a:rPr lang="en-US" i="1" smtClean="0">
                            <a:latin typeface="Cambria Math"/>
                          </a:rPr>
                        </m:ctrlPr>
                      </m:funcPr>
                      <m:fName>
                        <m:sSup>
                          <m:sSupPr>
                            <m:ctrlPr>
                              <a:rPr lang="en-US" i="1" smtClean="0">
                                <a:latin typeface="Cambria Math"/>
                              </a:rPr>
                            </m:ctrlPr>
                          </m:sSupPr>
                          <m:e>
                            <m:r>
                              <m:rPr>
                                <m:sty m:val="p"/>
                              </m:rPr>
                              <a:rPr lang="en-US" i="0" smtClean="0">
                                <a:latin typeface="Cambria Math"/>
                              </a:rPr>
                              <m:t>tan</m:t>
                            </m:r>
                          </m:e>
                          <m:sup>
                            <m:r>
                              <a:rPr lang="en-US" i="1" smtClean="0">
                                <a:latin typeface="Cambria Math"/>
                              </a:rPr>
                              <m:t>−1</m:t>
                            </m:r>
                          </m:sup>
                        </m:sSup>
                      </m:fName>
                      <m:e>
                        <m:d>
                          <m:dPr>
                            <m:ctrlPr>
                              <a:rPr lang="en-US" i="1" smtClean="0">
                                <a:latin typeface="Cambria Math"/>
                              </a:rPr>
                            </m:ctrlPr>
                          </m:dPr>
                          <m:e>
                            <m:r>
                              <a:rPr lang="en-US" b="0" i="1" smtClean="0">
                                <a:latin typeface="Cambria Math"/>
                              </a:rPr>
                              <m:t>−</m:t>
                            </m:r>
                            <m:f>
                              <m:fPr>
                                <m:ctrlPr>
                                  <a:rPr lang="en-US" i="1" smtClean="0">
                                    <a:latin typeface="Cambria Math"/>
                                  </a:rPr>
                                </m:ctrlPr>
                              </m:fPr>
                              <m:num>
                                <m:r>
                                  <a:rPr lang="en-US" b="0" i="1" smtClean="0">
                                    <a:latin typeface="Cambria Math"/>
                                  </a:rPr>
                                  <m:t>1</m:t>
                                </m:r>
                              </m:num>
                              <m:den>
                                <m:rad>
                                  <m:radPr>
                                    <m:degHide m:val="on"/>
                                    <m:ctrlPr>
                                      <a:rPr lang="en-US" i="1" smtClean="0">
                                        <a:latin typeface="Cambria Math"/>
                                      </a:rPr>
                                    </m:ctrlPr>
                                  </m:radPr>
                                  <m:deg/>
                                  <m:e>
                                    <m:r>
                                      <a:rPr lang="en-US" b="0" i="1" smtClean="0">
                                        <a:latin typeface="Cambria Math"/>
                                      </a:rPr>
                                      <m:t>3</m:t>
                                    </m:r>
                                  </m:e>
                                </m:rad>
                              </m:den>
                            </m:f>
                          </m:e>
                        </m:d>
                      </m:e>
                    </m:func>
                    <m:r>
                      <a:rPr lang="en-US" b="0" i="1" smtClean="0">
                        <a:latin typeface="Cambria Math"/>
                      </a:rPr>
                      <m:t>=−</m:t>
                    </m:r>
                    <m:f>
                      <m:fPr>
                        <m:ctrlPr>
                          <a:rPr lang="en-US" b="0" i="1" smtClean="0">
                            <a:latin typeface="Cambria Math"/>
                          </a:rPr>
                        </m:ctrlPr>
                      </m:fPr>
                      <m:num>
                        <m:r>
                          <a:rPr lang="en-US" b="0" i="1" smtClean="0">
                            <a:latin typeface="Cambria Math"/>
                            <a:ea typeface="Cambria Math"/>
                          </a:rPr>
                          <m:t>𝜋</m:t>
                        </m:r>
                      </m:num>
                      <m:den>
                        <m:r>
                          <a:rPr lang="en-US" b="0" i="1" smtClean="0">
                            <a:latin typeface="Cambria Math"/>
                          </a:rPr>
                          <m:t>6</m:t>
                        </m:r>
                      </m:den>
                    </m:f>
                  </m:oMath>
                </a14:m>
                <a:endParaRPr lang="en-US" dirty="0" smtClean="0"/>
              </a:p>
              <a:p>
                <a:pPr marL="0" indent="0">
                  <a:buNone/>
                </a:pPr>
                <a:r>
                  <a:rPr lang="en-US" dirty="0" smtClean="0"/>
                  <a:t>                       answer is:   </a:t>
                </a:r>
                <a14:m>
                  <m:oMath xmlns:m="http://schemas.openxmlformats.org/officeDocument/2006/math">
                    <m:r>
                      <a:rPr lang="en-US" i="1">
                        <a:latin typeface="Cambria Math"/>
                      </a:rPr>
                      <m:t>−</m:t>
                    </m:r>
                    <m:f>
                      <m:fPr>
                        <m:ctrlPr>
                          <a:rPr lang="en-US" i="1">
                            <a:latin typeface="Cambria Math"/>
                          </a:rPr>
                        </m:ctrlPr>
                      </m:fPr>
                      <m:num>
                        <m:r>
                          <a:rPr lang="en-US" i="1">
                            <a:latin typeface="Cambria Math"/>
                            <a:ea typeface="Cambria Math"/>
                          </a:rPr>
                          <m:t>𝜋</m:t>
                        </m:r>
                      </m:num>
                      <m:den>
                        <m:r>
                          <a:rPr lang="en-US" i="1">
                            <a:latin typeface="Cambria Math"/>
                          </a:rPr>
                          <m:t>6</m:t>
                        </m:r>
                      </m:den>
                    </m:f>
                    <m:r>
                      <a:rPr lang="en-US" b="0" i="1" smtClean="0">
                        <a:latin typeface="Cambria Math"/>
                      </a:rPr>
                      <m:t>+</m:t>
                    </m:r>
                    <m:r>
                      <a:rPr lang="en-US" b="0" i="1" smtClean="0">
                        <a:latin typeface="Cambria Math"/>
                      </a:rPr>
                      <m:t>𝑛</m:t>
                    </m:r>
                    <m:r>
                      <a:rPr lang="en-US" b="0" i="1" smtClean="0">
                        <a:latin typeface="Cambria Math"/>
                        <a:ea typeface="Cambria Math"/>
                      </a:rPr>
                      <m:t>𝜋</m:t>
                    </m:r>
                  </m:oMath>
                </a14:m>
                <a:endParaRPr lang="en-US" dirty="0" smtClean="0"/>
              </a:p>
              <a:p>
                <a:pPr marL="0" indent="0">
                  <a:buNone/>
                </a:pPr>
                <a:r>
                  <a:rPr lang="en-US" dirty="0" smtClean="0"/>
                  <a:t>                   which can be written as   </a:t>
                </a:r>
                <a14:m>
                  <m:oMath xmlns:m="http://schemas.openxmlformats.org/officeDocument/2006/math">
                    <m:f>
                      <m:fPr>
                        <m:ctrlPr>
                          <a:rPr lang="en-US" i="1" smtClean="0">
                            <a:latin typeface="Cambria Math"/>
                          </a:rPr>
                        </m:ctrlPr>
                      </m:fPr>
                      <m:num>
                        <m:r>
                          <a:rPr lang="en-US" b="0" i="1" smtClean="0">
                            <a:latin typeface="Cambria Math"/>
                          </a:rPr>
                          <m:t>5</m:t>
                        </m:r>
                        <m:r>
                          <a:rPr lang="en-US" b="0" i="1" smtClean="0">
                            <a:latin typeface="Cambria Math"/>
                            <a:ea typeface="Cambria Math"/>
                          </a:rPr>
                          <m:t>𝜋</m:t>
                        </m:r>
                      </m:num>
                      <m:den>
                        <m:r>
                          <a:rPr lang="en-US" b="0" i="1" smtClean="0">
                            <a:latin typeface="Cambria Math"/>
                          </a:rPr>
                          <m:t>6</m:t>
                        </m:r>
                      </m:den>
                    </m:f>
                    <m:r>
                      <a:rPr lang="en-US" b="0" i="1" smtClean="0">
                        <a:latin typeface="Cambria Math"/>
                      </a:rPr>
                      <m:t>+</m:t>
                    </m:r>
                    <m:r>
                      <a:rPr lang="en-US" b="0" i="1" smtClean="0">
                        <a:latin typeface="Cambria Math"/>
                      </a:rPr>
                      <m:t>𝑛</m:t>
                    </m:r>
                    <m:r>
                      <a:rPr lang="en-US" b="0" i="1" smtClean="0">
                        <a:latin typeface="Cambria Math"/>
                        <a:ea typeface="Cambria Math"/>
                      </a:rPr>
                      <m:t>𝜋</m:t>
                    </m:r>
                  </m:oMath>
                </a14:m>
                <a:endParaRPr lang="en-US" dirty="0"/>
              </a:p>
              <a:p>
                <a:endParaRPr lang="en-US" dirty="0" smtClean="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481" t="-2291" b="-2291"/>
                </a:stretch>
              </a:blipFill>
            </p:spPr>
            <p:txBody>
              <a:bodyPr/>
              <a:lstStyle/>
              <a:p>
                <a:r>
                  <a:rPr lang="en-US">
                    <a:noFill/>
                  </a:rPr>
                  <a:t> </a:t>
                </a:r>
              </a:p>
            </p:txBody>
          </p:sp>
        </mc:Fallback>
      </mc:AlternateContent>
    </p:spTree>
    <p:extLst>
      <p:ext uri="{BB962C8B-B14F-4D97-AF65-F5344CB8AC3E}">
        <p14:creationId xmlns:p14="http://schemas.microsoft.com/office/powerpoint/2010/main" val="23706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Inverse of a function</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 The inverse of a function is the relation that connects the range back to the domain</a:t>
            </a:r>
          </a:p>
          <a:p>
            <a:r>
              <a:rPr lang="en-US" dirty="0"/>
              <a:t> </a:t>
            </a:r>
            <a:r>
              <a:rPr lang="en-US" dirty="0" smtClean="0"/>
              <a:t>      g(x) is the inverse of f(x)   then   g(f(x)) = x</a:t>
            </a:r>
          </a:p>
          <a:p>
            <a:endParaRPr lang="en-US" dirty="0"/>
          </a:p>
          <a:p>
            <a:r>
              <a:rPr lang="en-US" dirty="0" smtClean="0"/>
              <a:t>The notation for inverse function is a -1 exponent on the function name</a:t>
            </a:r>
          </a:p>
          <a:p>
            <a:r>
              <a:rPr lang="en-US" dirty="0"/>
              <a:t>s</a:t>
            </a:r>
            <a:r>
              <a:rPr lang="en-US" dirty="0" smtClean="0"/>
              <a:t>in</a:t>
            </a:r>
            <a:r>
              <a:rPr lang="en-US" baseline="30000" dirty="0" smtClean="0"/>
              <a:t>-1</a:t>
            </a:r>
            <a:r>
              <a:rPr lang="en-US" dirty="0" smtClean="0"/>
              <a:t>(x)        cos</a:t>
            </a:r>
            <a:r>
              <a:rPr lang="en-US" baseline="30000" dirty="0" smtClean="0"/>
              <a:t>-1</a:t>
            </a:r>
            <a:r>
              <a:rPr lang="en-US" dirty="0" smtClean="0"/>
              <a:t>(x)        tan</a:t>
            </a:r>
            <a:r>
              <a:rPr lang="en-US" baseline="30000" dirty="0" smtClean="0"/>
              <a:t>-1</a:t>
            </a:r>
            <a:r>
              <a:rPr lang="en-US" dirty="0" smtClean="0"/>
              <a:t>(x)     </a:t>
            </a:r>
            <a:r>
              <a:rPr lang="en-US" dirty="0" err="1" smtClean="0"/>
              <a:t>etc</a:t>
            </a:r>
            <a:endParaRPr lang="en-US" dirty="0" smtClean="0"/>
          </a:p>
          <a:p>
            <a:endParaRPr lang="en-US" dirty="0"/>
          </a:p>
          <a:p>
            <a:r>
              <a:rPr lang="en-US" dirty="0" smtClean="0"/>
              <a:t>Note this is NOT the same as reciprocals although the notation is similar</a:t>
            </a:r>
          </a:p>
          <a:p>
            <a:endParaRPr lang="en-US" dirty="0"/>
          </a:p>
          <a:p>
            <a:endParaRPr lang="en-US" dirty="0"/>
          </a:p>
        </p:txBody>
      </p:sp>
    </p:spTree>
    <p:extLst>
      <p:ext uri="{BB962C8B-B14F-4D97-AF65-F5344CB8AC3E}">
        <p14:creationId xmlns:p14="http://schemas.microsoft.com/office/powerpoint/2010/main" val="5546761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algebra tricks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solve for all real values</a:t>
            </a:r>
          </a:p>
          <a:p>
            <a:endParaRPr lang="en-US" dirty="0"/>
          </a:p>
          <a:p>
            <a:r>
              <a:rPr lang="en-US" dirty="0" smtClean="0"/>
              <a:t>           6cos</a:t>
            </a:r>
            <a:r>
              <a:rPr lang="en-US" baseline="30000" dirty="0" smtClean="0"/>
              <a:t>2</a:t>
            </a:r>
            <a:r>
              <a:rPr lang="en-US" dirty="0" smtClean="0"/>
              <a:t>(x) + 5cos(x) + 1 = 0</a:t>
            </a:r>
          </a:p>
          <a:p>
            <a:endParaRPr lang="en-US" dirty="0"/>
          </a:p>
          <a:p>
            <a:r>
              <a:rPr lang="en-US" dirty="0" smtClean="0"/>
              <a:t>             6u2 + u – 1 = 0</a:t>
            </a:r>
          </a:p>
          <a:p>
            <a:pPr marL="0" indent="0">
              <a:buNone/>
            </a:pPr>
            <a:r>
              <a:rPr lang="en-US" dirty="0"/>
              <a:t> </a:t>
            </a:r>
            <a:r>
              <a:rPr lang="en-US" dirty="0" smtClean="0"/>
              <a:t>             (3u - 1)(2u + 1)= 0</a:t>
            </a:r>
          </a:p>
          <a:p>
            <a:pPr marL="0" indent="0">
              <a:buNone/>
            </a:pPr>
            <a:r>
              <a:rPr lang="en-US" dirty="0"/>
              <a:t> </a:t>
            </a:r>
            <a:r>
              <a:rPr lang="en-US" dirty="0" smtClean="0"/>
              <a:t>                  u = 1/3   or     u = -1/2</a:t>
            </a:r>
          </a:p>
          <a:p>
            <a:pPr marL="0" indent="0">
              <a:buNone/>
            </a:pPr>
            <a:endParaRPr lang="en-US" dirty="0"/>
          </a:p>
          <a:p>
            <a:r>
              <a:rPr lang="en-US" dirty="0" smtClean="0"/>
              <a:t>          so    </a:t>
            </a:r>
            <a:r>
              <a:rPr lang="en-US" dirty="0" err="1" smtClean="0"/>
              <a:t>cos</a:t>
            </a:r>
            <a:r>
              <a:rPr lang="en-US" dirty="0" smtClean="0"/>
              <a:t>(x) = 1/3   or  </a:t>
            </a:r>
            <a:r>
              <a:rPr lang="en-US" dirty="0" err="1" smtClean="0"/>
              <a:t>cos</a:t>
            </a:r>
            <a:r>
              <a:rPr lang="en-US" dirty="0" smtClean="0"/>
              <a:t>(x) = - 1/2 </a:t>
            </a:r>
          </a:p>
          <a:p>
            <a:endParaRPr lang="en-US" dirty="0"/>
          </a:p>
          <a:p>
            <a:r>
              <a:rPr lang="en-US" dirty="0" smtClean="0"/>
              <a:t>  </a:t>
            </a:r>
            <a:endParaRPr lang="en-US" dirty="0"/>
          </a:p>
        </p:txBody>
      </p:sp>
    </p:spTree>
    <p:extLst>
      <p:ext uri="{BB962C8B-B14F-4D97-AF65-F5344CB8AC3E}">
        <p14:creationId xmlns:p14="http://schemas.microsoft.com/office/powerpoint/2010/main" val="3317736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trig identities</a:t>
            </a:r>
            <a:endParaRPr lang="en-US" dirty="0"/>
          </a:p>
        </p:txBody>
      </p:sp>
      <p:sp>
        <p:nvSpPr>
          <p:cNvPr id="3" name="Content Placeholder 2"/>
          <p:cNvSpPr>
            <a:spLocks noGrp="1"/>
          </p:cNvSpPr>
          <p:nvPr>
            <p:ph idx="1"/>
          </p:nvPr>
        </p:nvSpPr>
        <p:spPr/>
        <p:txBody>
          <a:bodyPr/>
          <a:lstStyle/>
          <a:p>
            <a:r>
              <a:rPr lang="en-US" dirty="0" smtClean="0"/>
              <a:t>             2cos</a:t>
            </a:r>
            <a:r>
              <a:rPr lang="en-US" baseline="30000" dirty="0" smtClean="0"/>
              <a:t>2</a:t>
            </a:r>
            <a:r>
              <a:rPr lang="en-US" dirty="0" smtClean="0"/>
              <a:t>(x) – 3sin</a:t>
            </a:r>
            <a:r>
              <a:rPr lang="en-US" baseline="30000" dirty="0" smtClean="0"/>
              <a:t>2</a:t>
            </a:r>
            <a:r>
              <a:rPr lang="en-US" dirty="0" smtClean="0"/>
              <a:t>(x) = 0</a:t>
            </a:r>
          </a:p>
          <a:p>
            <a:r>
              <a:rPr lang="en-US" dirty="0" smtClean="0"/>
              <a:t>                          0⁰ &lt; x &lt; 360⁰</a:t>
            </a:r>
            <a:endParaRPr lang="en-US" dirty="0"/>
          </a:p>
          <a:p>
            <a:endParaRPr lang="en-US" dirty="0" smtClean="0"/>
          </a:p>
          <a:p>
            <a:endParaRPr lang="en-US" dirty="0"/>
          </a:p>
          <a:p>
            <a:r>
              <a:rPr lang="en-US" dirty="0" smtClean="0"/>
              <a:t>                  sin(x)</a:t>
            </a:r>
            <a:r>
              <a:rPr lang="en-US" dirty="0" smtClean="0">
                <a:latin typeface="Cambria Math"/>
                <a:ea typeface="Cambria Math"/>
              </a:rPr>
              <a:t>≈± 0.6325</a:t>
            </a:r>
            <a:endParaRPr lang="en-US" dirty="0"/>
          </a:p>
        </p:txBody>
      </p:sp>
    </p:spTree>
    <p:extLst>
      <p:ext uri="{BB962C8B-B14F-4D97-AF65-F5344CB8AC3E}">
        <p14:creationId xmlns:p14="http://schemas.microsoft.com/office/powerpoint/2010/main" val="2787795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               2sin</a:t>
            </a:r>
            <a:r>
              <a:rPr lang="en-US" baseline="30000" dirty="0" smtClean="0"/>
              <a:t>2</a:t>
            </a:r>
            <a:r>
              <a:rPr lang="en-US" dirty="0" smtClean="0"/>
              <a:t>(x) + 3 </a:t>
            </a:r>
            <a:r>
              <a:rPr lang="en-US" dirty="0" err="1" smtClean="0"/>
              <a:t>cos</a:t>
            </a:r>
            <a:r>
              <a:rPr lang="en-US" dirty="0" smtClean="0"/>
              <a:t>(x) = 0</a:t>
            </a:r>
          </a:p>
          <a:p>
            <a:endParaRPr lang="en-US" dirty="0"/>
          </a:p>
          <a:p>
            <a:endParaRPr lang="en-US" smtClean="0"/>
          </a:p>
          <a:p>
            <a:endParaRPr lang="en-US" dirty="0"/>
          </a:p>
        </p:txBody>
      </p:sp>
    </p:spTree>
    <p:extLst>
      <p:ext uri="{BB962C8B-B14F-4D97-AF65-F5344CB8AC3E}">
        <p14:creationId xmlns:p14="http://schemas.microsoft.com/office/powerpoint/2010/main" val="95495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P324 (5-56 odd 63,65,67)</a:t>
            </a:r>
            <a:endParaRPr lang="en-US" dirty="0"/>
          </a:p>
        </p:txBody>
      </p:sp>
    </p:spTree>
    <p:extLst>
      <p:ext uri="{BB962C8B-B14F-4D97-AF65-F5344CB8AC3E}">
        <p14:creationId xmlns:p14="http://schemas.microsoft.com/office/powerpoint/2010/main" val="3873238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Inverse: Given output what was input </a:t>
            </a:r>
            <a:endParaRPr lang="en-US" dirty="0"/>
          </a:p>
        </p:txBody>
      </p:sp>
      <p:sp>
        <p:nvSpPr>
          <p:cNvPr id="3" name="Content Placeholder 2"/>
          <p:cNvSpPr>
            <a:spLocks noGrp="1"/>
          </p:cNvSpPr>
          <p:nvPr>
            <p:ph idx="1"/>
          </p:nvPr>
        </p:nvSpPr>
        <p:spPr/>
        <p:txBody>
          <a:bodyPr>
            <a:normAutofit/>
          </a:bodyPr>
          <a:lstStyle/>
          <a:p>
            <a:r>
              <a:rPr lang="en-US" dirty="0" smtClean="0"/>
              <a:t>                          Find cos</a:t>
            </a:r>
            <a:r>
              <a:rPr lang="en-US" baseline="30000" dirty="0" smtClean="0"/>
              <a:t>-1</a:t>
            </a:r>
            <a:r>
              <a:rPr lang="en-US" dirty="0" smtClean="0"/>
              <a:t>(1/2)</a:t>
            </a:r>
          </a:p>
          <a:p>
            <a:r>
              <a:rPr lang="en-US" dirty="0"/>
              <a:t> </a:t>
            </a:r>
            <a:r>
              <a:rPr lang="en-US" dirty="0" smtClean="0"/>
              <a:t>                         find cos</a:t>
            </a:r>
            <a:r>
              <a:rPr lang="en-US" baseline="30000" dirty="0" smtClean="0"/>
              <a:t>-1</a:t>
            </a:r>
            <a:r>
              <a:rPr lang="en-US" dirty="0" smtClean="0"/>
              <a:t>(</a:t>
            </a:r>
            <a:r>
              <a:rPr lang="en-US" dirty="0" err="1" smtClean="0"/>
              <a:t>cos</a:t>
            </a:r>
            <a:r>
              <a:rPr lang="en-US" dirty="0" smtClean="0"/>
              <a:t>(0))           </a:t>
            </a:r>
          </a:p>
          <a:p>
            <a:endParaRPr lang="en-US" dirty="0" smtClean="0"/>
          </a:p>
          <a:p>
            <a:endParaRPr lang="en-US" dirty="0" smtClean="0"/>
          </a:p>
          <a:p>
            <a:endParaRPr lang="en-US" dirty="0" smtClean="0"/>
          </a:p>
          <a:p>
            <a:endParaRPr lang="en-US"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4009221808"/>
                  </p:ext>
                </p:extLst>
              </p:nvPr>
            </p:nvGraphicFramePr>
            <p:xfrm>
              <a:off x="838200" y="1905000"/>
              <a:ext cx="1869882" cy="2565972"/>
            </p:xfrm>
            <a:graphic>
              <a:graphicData uri="http://schemas.openxmlformats.org/drawingml/2006/table">
                <a:tbl>
                  <a:tblPr firstRow="1" bandRow="1">
                    <a:tableStyleId>{5C22544A-7EE6-4342-B048-85BDC9FD1C3A}</a:tableStyleId>
                  </a:tblPr>
                  <a:tblGrid>
                    <a:gridCol w="934941"/>
                    <a:gridCol w="934941"/>
                  </a:tblGrid>
                  <a:tr h="370840">
                    <a:tc>
                      <a:txBody>
                        <a:bodyPr/>
                        <a:lstStyle/>
                        <a:p>
                          <a:r>
                            <a:rPr lang="en-US" dirty="0" smtClean="0"/>
                            <a:t>(</a:t>
                          </a:r>
                          <a:r>
                            <a:rPr lang="az-Cyrl-AZ" dirty="0" smtClean="0">
                              <a:latin typeface="Cambria Math"/>
                              <a:ea typeface="Cambria Math"/>
                            </a:rPr>
                            <a:t>ө</a:t>
                          </a:r>
                          <a:r>
                            <a:rPr lang="en-US" dirty="0" smtClean="0">
                              <a:latin typeface="Cambria Math"/>
                              <a:ea typeface="Cambria Math"/>
                            </a:rPr>
                            <a:t>)</a:t>
                          </a:r>
                          <a:endParaRPr lang="en-US" dirty="0"/>
                        </a:p>
                      </a:txBody>
                      <a:tcPr/>
                    </a:tc>
                    <a:tc>
                      <a:txBody>
                        <a:bodyPr/>
                        <a:lstStyle/>
                        <a:p>
                          <a:r>
                            <a:rPr lang="en-US" dirty="0" err="1" smtClean="0"/>
                            <a:t>cos</a:t>
                          </a:r>
                          <a:r>
                            <a:rPr lang="en-US" dirty="0" smtClean="0"/>
                            <a:t>(</a:t>
                          </a:r>
                          <a:r>
                            <a:rPr lang="az-Cyrl-AZ" dirty="0" smtClean="0">
                              <a:latin typeface="Cambria Math"/>
                              <a:ea typeface="Cambria Math"/>
                            </a:rPr>
                            <a:t>ө</a:t>
                          </a:r>
                          <a:r>
                            <a:rPr lang="en-US" dirty="0" smtClean="0">
                              <a:latin typeface="Cambria Math"/>
                              <a:ea typeface="Cambria Math"/>
                            </a:rPr>
                            <a:t>)</a:t>
                          </a:r>
                          <a:endParaRPr lang="en-US" dirty="0"/>
                        </a:p>
                      </a:txBody>
                      <a:tcPr/>
                    </a:tc>
                  </a:tr>
                  <a:tr h="370840">
                    <a:tc>
                      <a:txBody>
                        <a:bodyPr/>
                        <a:lstStyle/>
                        <a:p>
                          <a:r>
                            <a:rPr lang="en-US" dirty="0" smtClean="0"/>
                            <a:t>0⁰ | 0</a:t>
                          </a:r>
                          <a:endParaRPr lang="en-US" dirty="0"/>
                        </a:p>
                      </a:txBody>
                      <a:tcPr/>
                    </a:tc>
                    <a:tc>
                      <a:txBody>
                        <a:bodyPr/>
                        <a:lstStyle/>
                        <a:p>
                          <a:r>
                            <a:rPr lang="en-US" dirty="0" smtClean="0"/>
                            <a:t>   1</a:t>
                          </a:r>
                          <a:endParaRPr lang="en-US" dirty="0"/>
                        </a:p>
                      </a:txBody>
                      <a:tcPr/>
                    </a:tc>
                  </a:tr>
                  <a:tr h="370840">
                    <a:tc>
                      <a:txBody>
                        <a:bodyPr/>
                        <a:lstStyle/>
                        <a:p>
                          <a:r>
                            <a:rPr lang="en-US" dirty="0" smtClean="0"/>
                            <a:t>30⁰ |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6</m:t>
                                  </m:r>
                                </m:den>
                              </m:f>
                            </m:oMath>
                          </a14:m>
                          <a:endParaRPr lang="en-US" dirty="0"/>
                        </a:p>
                      </a:txBody>
                      <a:tcPr/>
                    </a:tc>
                    <a:tc>
                      <a:txBody>
                        <a:bodyPr/>
                        <a:lstStyle/>
                        <a:p>
                          <a:r>
                            <a:rPr lang="en-US" dirty="0" smtClean="0"/>
                            <a:t> </a:t>
                          </a:r>
                          <a14:m>
                            <m:oMath xmlns:m="http://schemas.openxmlformats.org/officeDocument/2006/math">
                              <m:rad>
                                <m:radPr>
                                  <m:degHide m:val="on"/>
                                  <m:ctrlPr>
                                    <a:rPr lang="en-US" i="1" smtClean="0">
                                      <a:latin typeface="Cambria Math"/>
                                    </a:rPr>
                                  </m:ctrlPr>
                                </m:radPr>
                                <m:deg/>
                                <m:e>
                                  <m:r>
                                    <a:rPr lang="en-US" b="0" i="1" smtClean="0">
                                      <a:latin typeface="Cambria Math"/>
                                    </a:rPr>
                                    <m:t>3</m:t>
                                  </m:r>
                                </m:e>
                              </m:rad>
                              <m:r>
                                <a:rPr lang="en-US" b="0" i="1" smtClean="0">
                                  <a:latin typeface="Cambria Math"/>
                                </a:rPr>
                                <m:t>/2</m:t>
                              </m:r>
                            </m:oMath>
                          </a14:m>
                          <a:endParaRPr lang="en-US" dirty="0"/>
                        </a:p>
                      </a:txBody>
                      <a:tcPr/>
                    </a:tc>
                  </a:tr>
                  <a:tr h="370840">
                    <a:tc>
                      <a:txBody>
                        <a:bodyPr/>
                        <a:lstStyle/>
                        <a:p>
                          <a:r>
                            <a:rPr lang="en-US" dirty="0" smtClean="0"/>
                            <a:t>45⁰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4</m:t>
                                  </m:r>
                                </m:den>
                              </m:f>
                            </m:oMath>
                          </a14:m>
                          <a:endParaRPr lang="en-US" dirty="0"/>
                        </a:p>
                      </a:txBody>
                      <a:tcPr/>
                    </a:tc>
                    <a:tc>
                      <a:txBody>
                        <a:bodyPr/>
                        <a:lstStyle/>
                        <a:p>
                          <a14:m>
                            <m:oMath xmlns:m="http://schemas.openxmlformats.org/officeDocument/2006/math">
                              <m:rad>
                                <m:radPr>
                                  <m:degHide m:val="on"/>
                                  <m:ctrlPr>
                                    <a:rPr lang="en-US" i="1" smtClean="0">
                                      <a:latin typeface="Cambria Math"/>
                                    </a:rPr>
                                  </m:ctrlPr>
                                </m:radPr>
                                <m:deg/>
                                <m:e>
                                  <m:r>
                                    <a:rPr lang="en-US" b="0" i="1" smtClean="0">
                                      <a:latin typeface="Cambria Math"/>
                                    </a:rPr>
                                    <m:t>2</m:t>
                                  </m:r>
                                </m:e>
                              </m:rad>
                            </m:oMath>
                          </a14:m>
                          <a:r>
                            <a:rPr lang="en-US" dirty="0" smtClean="0"/>
                            <a:t>/2</a:t>
                          </a:r>
                          <a:endParaRPr lang="en-US" dirty="0"/>
                        </a:p>
                      </a:txBody>
                      <a:tcPr/>
                    </a:tc>
                  </a:tr>
                  <a:tr h="370840">
                    <a:tc>
                      <a:txBody>
                        <a:bodyPr/>
                        <a:lstStyle/>
                        <a:p>
                          <a:r>
                            <a:rPr lang="en-US" dirty="0" smtClean="0"/>
                            <a:t>60⁰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3</m:t>
                                  </m:r>
                                </m:den>
                              </m:f>
                            </m:oMath>
                          </a14:m>
                          <a:endParaRPr lang="en-US" dirty="0"/>
                        </a:p>
                      </a:txBody>
                      <a:tcPr/>
                    </a:tc>
                    <a:tc>
                      <a:txBody>
                        <a:bodyPr/>
                        <a:lstStyle/>
                        <a:p>
                          <a:r>
                            <a:rPr lang="en-US" dirty="0" smtClean="0"/>
                            <a:t>1/2</a:t>
                          </a:r>
                          <a:endParaRPr lang="en-US" dirty="0"/>
                        </a:p>
                      </a:txBody>
                      <a:tcPr/>
                    </a:tc>
                  </a:tr>
                  <a:tr h="370840">
                    <a:tc>
                      <a:txBody>
                        <a:bodyPr/>
                        <a:lstStyle/>
                        <a:p>
                          <a:r>
                            <a:rPr lang="en-US" dirty="0" smtClean="0"/>
                            <a:t>90⁰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2</m:t>
                                  </m:r>
                                </m:den>
                              </m:f>
                            </m:oMath>
                          </a14:m>
                          <a:endParaRPr lang="en-US" dirty="0"/>
                        </a:p>
                      </a:txBody>
                      <a:tcPr/>
                    </a:tc>
                    <a:tc>
                      <a:txBody>
                        <a:bodyPr/>
                        <a:lstStyle/>
                        <a:p>
                          <a:r>
                            <a:rPr lang="en-US" dirty="0" smtClean="0"/>
                            <a:t>0</a:t>
                          </a:r>
                          <a:endParaRPr lang="en-US" dirty="0"/>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xmlns="" val="4009221808"/>
                  </p:ext>
                </p:extLst>
              </p:nvPr>
            </p:nvGraphicFramePr>
            <p:xfrm>
              <a:off x="838200" y="1905000"/>
              <a:ext cx="1869882" cy="2565972"/>
            </p:xfrm>
            <a:graphic>
              <a:graphicData uri="http://schemas.openxmlformats.org/drawingml/2006/table">
                <a:tbl>
                  <a:tblPr firstRow="1" bandRow="1">
                    <a:tableStyleId>{5C22544A-7EE6-4342-B048-85BDC9FD1C3A}</a:tableStyleId>
                  </a:tblPr>
                  <a:tblGrid>
                    <a:gridCol w="934941"/>
                    <a:gridCol w="934941"/>
                  </a:tblGrid>
                  <a:tr h="370840">
                    <a:tc>
                      <a:txBody>
                        <a:bodyPr/>
                        <a:lstStyle/>
                        <a:p>
                          <a:r>
                            <a:rPr lang="en-US" dirty="0" smtClean="0"/>
                            <a:t>(</a:t>
                          </a:r>
                          <a:r>
                            <a:rPr lang="az-Cyrl-AZ" dirty="0" smtClean="0">
                              <a:latin typeface="Cambria Math"/>
                              <a:ea typeface="Cambria Math"/>
                            </a:rPr>
                            <a:t>ө</a:t>
                          </a:r>
                          <a:r>
                            <a:rPr lang="en-US" dirty="0" smtClean="0">
                              <a:latin typeface="Cambria Math"/>
                              <a:ea typeface="Cambria Math"/>
                            </a:rPr>
                            <a:t>)</a:t>
                          </a:r>
                          <a:endParaRPr lang="en-US" dirty="0"/>
                        </a:p>
                      </a:txBody>
                      <a:tcPr/>
                    </a:tc>
                    <a:tc>
                      <a:txBody>
                        <a:bodyPr/>
                        <a:lstStyle/>
                        <a:p>
                          <a:r>
                            <a:rPr lang="en-US" dirty="0" err="1" smtClean="0"/>
                            <a:t>cos</a:t>
                          </a:r>
                          <a:r>
                            <a:rPr lang="en-US" dirty="0" smtClean="0"/>
                            <a:t>(</a:t>
                          </a:r>
                          <a:r>
                            <a:rPr lang="az-Cyrl-AZ" dirty="0" smtClean="0">
                              <a:latin typeface="Cambria Math"/>
                              <a:ea typeface="Cambria Math"/>
                            </a:rPr>
                            <a:t>ө</a:t>
                          </a:r>
                          <a:r>
                            <a:rPr lang="en-US" dirty="0" smtClean="0">
                              <a:latin typeface="Cambria Math"/>
                              <a:ea typeface="Cambria Math"/>
                            </a:rPr>
                            <a:t>)</a:t>
                          </a:r>
                          <a:endParaRPr lang="en-US" dirty="0"/>
                        </a:p>
                      </a:txBody>
                      <a:tcPr/>
                    </a:tc>
                  </a:tr>
                  <a:tr h="370840">
                    <a:tc>
                      <a:txBody>
                        <a:bodyPr/>
                        <a:lstStyle/>
                        <a:p>
                          <a:r>
                            <a:rPr lang="en-US" dirty="0" smtClean="0"/>
                            <a:t>0⁰ | 0</a:t>
                          </a:r>
                          <a:endParaRPr lang="en-US" dirty="0"/>
                        </a:p>
                      </a:txBody>
                      <a:tcPr/>
                    </a:tc>
                    <a:tc>
                      <a:txBody>
                        <a:bodyPr/>
                        <a:lstStyle/>
                        <a:p>
                          <a:r>
                            <a:rPr lang="en-US" dirty="0" smtClean="0"/>
                            <a:t>   1</a:t>
                          </a:r>
                          <a:endParaRPr lang="en-US" dirty="0"/>
                        </a:p>
                      </a:txBody>
                      <a:tcPr/>
                    </a:tc>
                  </a:tr>
                  <a:tr h="457010">
                    <a:tc>
                      <a:txBody>
                        <a:bodyPr/>
                        <a:lstStyle/>
                        <a:p>
                          <a:endParaRPr lang="en-US"/>
                        </a:p>
                      </a:txBody>
                      <a:tcPr>
                        <a:blipFill rotWithShape="1">
                          <a:blip r:embed="rId2"/>
                          <a:stretch>
                            <a:fillRect l="-654" t="-170667" r="-100654" b="-309333"/>
                          </a:stretch>
                        </a:blipFill>
                      </a:tcPr>
                    </a:tc>
                    <a:tc>
                      <a:txBody>
                        <a:bodyPr/>
                        <a:lstStyle/>
                        <a:p>
                          <a:endParaRPr lang="en-US"/>
                        </a:p>
                      </a:txBody>
                      <a:tcPr>
                        <a:blipFill rotWithShape="1">
                          <a:blip r:embed="rId2"/>
                          <a:stretch>
                            <a:fillRect l="-100654" t="-170667" r="-654" b="-309333"/>
                          </a:stretch>
                        </a:blipFill>
                      </a:tcPr>
                    </a:tc>
                  </a:tr>
                  <a:tr h="455295">
                    <a:tc>
                      <a:txBody>
                        <a:bodyPr/>
                        <a:lstStyle/>
                        <a:p>
                          <a:endParaRPr lang="en-US"/>
                        </a:p>
                      </a:txBody>
                      <a:tcPr>
                        <a:blipFill rotWithShape="1">
                          <a:blip r:embed="rId2"/>
                          <a:stretch>
                            <a:fillRect l="-654" t="-270667" r="-100654" b="-209333"/>
                          </a:stretch>
                        </a:blipFill>
                      </a:tcPr>
                    </a:tc>
                    <a:tc>
                      <a:txBody>
                        <a:bodyPr/>
                        <a:lstStyle/>
                        <a:p>
                          <a:endParaRPr lang="en-US"/>
                        </a:p>
                      </a:txBody>
                      <a:tcPr>
                        <a:blipFill rotWithShape="1">
                          <a:blip r:embed="rId2"/>
                          <a:stretch>
                            <a:fillRect l="-100654" t="-270667" r="-654" b="-209333"/>
                          </a:stretch>
                        </a:blipFill>
                      </a:tcPr>
                    </a:tc>
                  </a:tr>
                  <a:tr h="456692">
                    <a:tc>
                      <a:txBody>
                        <a:bodyPr/>
                        <a:lstStyle/>
                        <a:p>
                          <a:endParaRPr lang="en-US"/>
                        </a:p>
                      </a:txBody>
                      <a:tcPr>
                        <a:blipFill rotWithShape="1">
                          <a:blip r:embed="rId2"/>
                          <a:stretch>
                            <a:fillRect l="-654" t="-375676" r="-100654" b="-112162"/>
                          </a:stretch>
                        </a:blipFill>
                      </a:tcPr>
                    </a:tc>
                    <a:tc>
                      <a:txBody>
                        <a:bodyPr/>
                        <a:lstStyle/>
                        <a:p>
                          <a:r>
                            <a:rPr lang="en-US" dirty="0" smtClean="0"/>
                            <a:t>1/2</a:t>
                          </a:r>
                          <a:endParaRPr lang="en-US" dirty="0"/>
                        </a:p>
                      </a:txBody>
                      <a:tcPr/>
                    </a:tc>
                  </a:tr>
                  <a:tr h="455295">
                    <a:tc>
                      <a:txBody>
                        <a:bodyPr/>
                        <a:lstStyle/>
                        <a:p>
                          <a:endParaRPr lang="en-US"/>
                        </a:p>
                      </a:txBody>
                      <a:tcPr>
                        <a:blipFill rotWithShape="1">
                          <a:blip r:embed="rId2"/>
                          <a:stretch>
                            <a:fillRect l="-654" t="-469333" r="-100654" b="-10667"/>
                          </a:stretch>
                        </a:blipFill>
                      </a:tcPr>
                    </a:tc>
                    <a:tc>
                      <a:txBody>
                        <a:bodyPr/>
                        <a:lstStyle/>
                        <a:p>
                          <a:r>
                            <a:rPr lang="en-US" dirty="0" smtClean="0"/>
                            <a:t>0</a:t>
                          </a:r>
                          <a:endParaRPr lang="en-US" dirty="0"/>
                        </a:p>
                      </a:txBody>
                      <a:tcPr/>
                    </a:tc>
                  </a:tr>
                </a:tbl>
              </a:graphicData>
            </a:graphic>
          </p:graphicFrame>
        </mc:Fallback>
      </mc:AlternateContent>
    </p:spTree>
    <p:extLst>
      <p:ext uri="{BB962C8B-B14F-4D97-AF65-F5344CB8AC3E}">
        <p14:creationId xmlns:p14="http://schemas.microsoft.com/office/powerpoint/2010/main" val="83857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Inverse: Given output what was input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570037"/>
                <a:ext cx="8229600" cy="4525963"/>
              </a:xfrm>
            </p:spPr>
            <p:txBody>
              <a:bodyPr>
                <a:normAutofit/>
              </a:bodyPr>
              <a:lstStyle/>
              <a:p>
                <a:r>
                  <a:rPr lang="en-US" dirty="0" smtClean="0"/>
                  <a:t>                           find sin </a:t>
                </a:r>
                <a:r>
                  <a:rPr lang="en-US" baseline="30000" dirty="0" smtClean="0"/>
                  <a:t>-1</a:t>
                </a:r>
                <a:r>
                  <a:rPr lang="en-US" dirty="0" smtClean="0"/>
                  <a:t> (</a:t>
                </a:r>
                <a14:m>
                  <m:oMath xmlns:m="http://schemas.openxmlformats.org/officeDocument/2006/math">
                    <m:f>
                      <m:fPr>
                        <m:ctrlPr>
                          <a:rPr lang="en-US" i="1" smtClean="0">
                            <a:latin typeface="Cambria Math"/>
                          </a:rPr>
                        </m:ctrlPr>
                      </m:fPr>
                      <m:num>
                        <m:rad>
                          <m:radPr>
                            <m:degHide m:val="on"/>
                            <m:ctrlPr>
                              <a:rPr lang="en-US" i="1" smtClean="0">
                                <a:latin typeface="Cambria Math"/>
                              </a:rPr>
                            </m:ctrlPr>
                          </m:radPr>
                          <m:deg/>
                          <m:e>
                            <m:r>
                              <a:rPr lang="en-US" b="0" i="1" smtClean="0">
                                <a:latin typeface="Cambria Math"/>
                              </a:rPr>
                              <m:t>3</m:t>
                            </m:r>
                          </m:e>
                        </m:rad>
                      </m:num>
                      <m:den>
                        <m:r>
                          <a:rPr lang="en-US" b="0" i="1" smtClean="0">
                            <a:latin typeface="Cambria Math"/>
                          </a:rPr>
                          <m:t>2</m:t>
                        </m:r>
                      </m:den>
                    </m:f>
                  </m:oMath>
                </a14:m>
                <a:r>
                  <a:rPr lang="en-US" dirty="0" smtClean="0"/>
                  <a:t> )</a:t>
                </a:r>
              </a:p>
              <a:p>
                <a:r>
                  <a:rPr lang="en-US" dirty="0" smtClean="0"/>
                  <a:t>                            find sin</a:t>
                </a:r>
                <a:r>
                  <a:rPr lang="en-US" baseline="30000" dirty="0" smtClean="0"/>
                  <a:t>-1</a:t>
                </a:r>
                <a:r>
                  <a:rPr lang="en-US" dirty="0" smtClean="0"/>
                  <a:t>(sin(</a:t>
                </a:r>
                <a:r>
                  <a:rPr lang="el-GR" dirty="0" smtClean="0">
                    <a:latin typeface="Cambria Math"/>
                    <a:ea typeface="Cambria Math"/>
                  </a:rPr>
                  <a:t>π</a:t>
                </a:r>
                <a:r>
                  <a:rPr lang="en-US" dirty="0" smtClean="0">
                    <a:latin typeface="Cambria Math"/>
                    <a:ea typeface="Cambria Math"/>
                  </a:rPr>
                  <a:t>/3))</a:t>
                </a:r>
                <a:endParaRPr lang="en-US" dirty="0" smtClean="0"/>
              </a:p>
              <a:p>
                <a:endParaRPr lang="en-US" dirty="0" smtClean="0"/>
              </a:p>
              <a:p>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570037"/>
                <a:ext cx="8229600" cy="4525963"/>
              </a:xfrm>
              <a:blipFill rotWithShape="1">
                <a:blip r:embed="rId2" cstate="print"/>
                <a:stretch>
                  <a:fillRect l="-1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413616746"/>
                  </p:ext>
                </p:extLst>
              </p:nvPr>
            </p:nvGraphicFramePr>
            <p:xfrm>
              <a:off x="838200" y="1905000"/>
              <a:ext cx="1869882" cy="2565972"/>
            </p:xfrm>
            <a:graphic>
              <a:graphicData uri="http://schemas.openxmlformats.org/drawingml/2006/table">
                <a:tbl>
                  <a:tblPr firstRow="1" bandRow="1">
                    <a:tableStyleId>{5C22544A-7EE6-4342-B048-85BDC9FD1C3A}</a:tableStyleId>
                  </a:tblPr>
                  <a:tblGrid>
                    <a:gridCol w="934941"/>
                    <a:gridCol w="934941"/>
                  </a:tblGrid>
                  <a:tr h="370840">
                    <a:tc>
                      <a:txBody>
                        <a:bodyPr/>
                        <a:lstStyle/>
                        <a:p>
                          <a:r>
                            <a:rPr lang="en-US" dirty="0" smtClean="0"/>
                            <a:t>(</a:t>
                          </a:r>
                          <a:r>
                            <a:rPr lang="az-Cyrl-AZ" dirty="0" smtClean="0">
                              <a:latin typeface="Cambria Math"/>
                              <a:ea typeface="Cambria Math"/>
                            </a:rPr>
                            <a:t>ө</a:t>
                          </a:r>
                          <a:r>
                            <a:rPr lang="en-US" dirty="0" smtClean="0">
                              <a:latin typeface="Cambria Math"/>
                              <a:ea typeface="Cambria Math"/>
                            </a:rPr>
                            <a:t>)</a:t>
                          </a:r>
                          <a:endParaRPr lang="en-US" dirty="0"/>
                        </a:p>
                      </a:txBody>
                      <a:tcPr/>
                    </a:tc>
                    <a:tc>
                      <a:txBody>
                        <a:bodyPr/>
                        <a:lstStyle/>
                        <a:p>
                          <a:r>
                            <a:rPr lang="en-US" dirty="0" smtClean="0"/>
                            <a:t>sin(</a:t>
                          </a:r>
                          <a:r>
                            <a:rPr lang="az-Cyrl-AZ" dirty="0" smtClean="0">
                              <a:latin typeface="Cambria Math"/>
                              <a:ea typeface="Cambria Math"/>
                            </a:rPr>
                            <a:t>ө</a:t>
                          </a:r>
                          <a:r>
                            <a:rPr lang="en-US" dirty="0" smtClean="0">
                              <a:latin typeface="Cambria Math"/>
                              <a:ea typeface="Cambria Math"/>
                            </a:rPr>
                            <a:t>)</a:t>
                          </a:r>
                          <a:endParaRPr lang="en-US" dirty="0"/>
                        </a:p>
                      </a:txBody>
                      <a:tcPr/>
                    </a:tc>
                  </a:tr>
                  <a:tr h="370840">
                    <a:tc>
                      <a:txBody>
                        <a:bodyPr/>
                        <a:lstStyle/>
                        <a:p>
                          <a:r>
                            <a:rPr lang="en-US" dirty="0" smtClean="0"/>
                            <a:t>0⁰ | 0</a:t>
                          </a:r>
                          <a:endParaRPr lang="en-US" dirty="0"/>
                        </a:p>
                      </a:txBody>
                      <a:tcPr/>
                    </a:tc>
                    <a:tc>
                      <a:txBody>
                        <a:bodyPr/>
                        <a:lstStyle/>
                        <a:p>
                          <a:r>
                            <a:rPr lang="en-US" dirty="0" smtClean="0"/>
                            <a:t>0</a:t>
                          </a:r>
                          <a:endParaRPr lang="en-US" dirty="0"/>
                        </a:p>
                      </a:txBody>
                      <a:tcPr/>
                    </a:tc>
                  </a:tr>
                  <a:tr h="370840">
                    <a:tc>
                      <a:txBody>
                        <a:bodyPr/>
                        <a:lstStyle/>
                        <a:p>
                          <a:r>
                            <a:rPr lang="en-US" dirty="0" smtClean="0"/>
                            <a:t>30⁰ |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6</m:t>
                                  </m:r>
                                </m:den>
                              </m:f>
                            </m:oMath>
                          </a14:m>
                          <a:endParaRPr lang="en-US" dirty="0"/>
                        </a:p>
                      </a:txBody>
                      <a:tcPr/>
                    </a:tc>
                    <a:tc>
                      <a:txBody>
                        <a:bodyPr/>
                        <a:lstStyle/>
                        <a:p>
                          <a:r>
                            <a:rPr lang="en-US" dirty="0" smtClean="0"/>
                            <a:t>1/2</a:t>
                          </a:r>
                          <a:endParaRPr lang="en-US" dirty="0"/>
                        </a:p>
                      </a:txBody>
                      <a:tcPr/>
                    </a:tc>
                  </a:tr>
                  <a:tr h="370840">
                    <a:tc>
                      <a:txBody>
                        <a:bodyPr/>
                        <a:lstStyle/>
                        <a:p>
                          <a:r>
                            <a:rPr lang="en-US" dirty="0" smtClean="0"/>
                            <a:t>45⁰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4</m:t>
                                  </m:r>
                                </m:den>
                              </m:f>
                            </m:oMath>
                          </a14:m>
                          <a:endParaRPr lang="en-US" dirty="0"/>
                        </a:p>
                      </a:txBody>
                      <a:tcPr/>
                    </a:tc>
                    <a:tc>
                      <a:txBody>
                        <a:bodyPr/>
                        <a:lstStyle/>
                        <a:p>
                          <a14:m>
                            <m:oMath xmlns:m="http://schemas.openxmlformats.org/officeDocument/2006/math">
                              <m:rad>
                                <m:radPr>
                                  <m:degHide m:val="on"/>
                                  <m:ctrlPr>
                                    <a:rPr lang="en-US" i="1" smtClean="0">
                                      <a:latin typeface="Cambria Math"/>
                                    </a:rPr>
                                  </m:ctrlPr>
                                </m:radPr>
                                <m:deg/>
                                <m:e>
                                  <m:r>
                                    <a:rPr lang="en-US" b="0" i="1" smtClean="0">
                                      <a:latin typeface="Cambria Math"/>
                                    </a:rPr>
                                    <m:t>2</m:t>
                                  </m:r>
                                </m:e>
                              </m:rad>
                            </m:oMath>
                          </a14:m>
                          <a:r>
                            <a:rPr lang="en-US" dirty="0" smtClean="0"/>
                            <a:t>/2</a:t>
                          </a:r>
                          <a:endParaRPr lang="en-US" dirty="0"/>
                        </a:p>
                      </a:txBody>
                      <a:tcPr/>
                    </a:tc>
                  </a:tr>
                  <a:tr h="370840">
                    <a:tc>
                      <a:txBody>
                        <a:bodyPr/>
                        <a:lstStyle/>
                        <a:p>
                          <a:r>
                            <a:rPr lang="en-US" dirty="0" smtClean="0"/>
                            <a:t>60⁰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3</m:t>
                                  </m:r>
                                </m:den>
                              </m:f>
                            </m:oMath>
                          </a14:m>
                          <a:endParaRPr lang="en-US" dirty="0"/>
                        </a:p>
                      </a:txBody>
                      <a:tcP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a:rPr>
                                    </m:ctrlPr>
                                  </m:radPr>
                                  <m:deg/>
                                  <m:e>
                                    <m:r>
                                      <a:rPr lang="en-US" b="0" i="1" smtClean="0">
                                        <a:latin typeface="Cambria Math"/>
                                      </a:rPr>
                                      <m:t>3</m:t>
                                    </m:r>
                                  </m:e>
                                </m:rad>
                                <m:r>
                                  <a:rPr lang="en-US" b="0" i="1" smtClean="0">
                                    <a:latin typeface="Cambria Math"/>
                                  </a:rPr>
                                  <m:t>/2</m:t>
                                </m:r>
                              </m:oMath>
                            </m:oMathPara>
                          </a14:m>
                          <a:endParaRPr lang="en-US" dirty="0"/>
                        </a:p>
                      </a:txBody>
                      <a:tcPr/>
                    </a:tc>
                  </a:tr>
                  <a:tr h="370840">
                    <a:tc>
                      <a:txBody>
                        <a:bodyPr/>
                        <a:lstStyle/>
                        <a:p>
                          <a:r>
                            <a:rPr lang="en-US" dirty="0" smtClean="0"/>
                            <a:t>90⁰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2</m:t>
                                  </m:r>
                                </m:den>
                              </m:f>
                            </m:oMath>
                          </a14:m>
                          <a:endParaRPr lang="en-US" dirty="0"/>
                        </a:p>
                      </a:txBody>
                      <a:tcPr/>
                    </a:tc>
                    <a:tc>
                      <a:txBody>
                        <a:bodyPr/>
                        <a:lstStyle/>
                        <a:p>
                          <a:r>
                            <a:rPr lang="en-US" dirty="0" smtClean="0"/>
                            <a:t>1</a:t>
                          </a:r>
                          <a:endParaRPr lang="en-US" dirty="0"/>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xmlns="" val="1413616746"/>
                  </p:ext>
                </p:extLst>
              </p:nvPr>
            </p:nvGraphicFramePr>
            <p:xfrm>
              <a:off x="838200" y="1905000"/>
              <a:ext cx="1869882" cy="2565972"/>
            </p:xfrm>
            <a:graphic>
              <a:graphicData uri="http://schemas.openxmlformats.org/drawingml/2006/table">
                <a:tbl>
                  <a:tblPr firstRow="1" bandRow="1">
                    <a:tableStyleId>{5C22544A-7EE6-4342-B048-85BDC9FD1C3A}</a:tableStyleId>
                  </a:tblPr>
                  <a:tblGrid>
                    <a:gridCol w="934941"/>
                    <a:gridCol w="934941"/>
                  </a:tblGrid>
                  <a:tr h="370840">
                    <a:tc>
                      <a:txBody>
                        <a:bodyPr/>
                        <a:lstStyle/>
                        <a:p>
                          <a:r>
                            <a:rPr lang="en-US" dirty="0" smtClean="0"/>
                            <a:t>(</a:t>
                          </a:r>
                          <a:r>
                            <a:rPr lang="az-Cyrl-AZ" dirty="0" smtClean="0">
                              <a:latin typeface="Cambria Math"/>
                              <a:ea typeface="Cambria Math"/>
                            </a:rPr>
                            <a:t>ө</a:t>
                          </a:r>
                          <a:r>
                            <a:rPr lang="en-US" dirty="0" smtClean="0">
                              <a:latin typeface="Cambria Math"/>
                              <a:ea typeface="Cambria Math"/>
                            </a:rPr>
                            <a:t>)</a:t>
                          </a:r>
                          <a:endParaRPr lang="en-US" dirty="0"/>
                        </a:p>
                      </a:txBody>
                      <a:tcPr/>
                    </a:tc>
                    <a:tc>
                      <a:txBody>
                        <a:bodyPr/>
                        <a:lstStyle/>
                        <a:p>
                          <a:r>
                            <a:rPr lang="en-US" dirty="0" smtClean="0"/>
                            <a:t>sin(</a:t>
                          </a:r>
                          <a:r>
                            <a:rPr lang="az-Cyrl-AZ" dirty="0" smtClean="0">
                              <a:latin typeface="Cambria Math"/>
                              <a:ea typeface="Cambria Math"/>
                            </a:rPr>
                            <a:t>ө</a:t>
                          </a:r>
                          <a:r>
                            <a:rPr lang="en-US" dirty="0" smtClean="0">
                              <a:latin typeface="Cambria Math"/>
                              <a:ea typeface="Cambria Math"/>
                            </a:rPr>
                            <a:t>)</a:t>
                          </a:r>
                          <a:endParaRPr lang="en-US" dirty="0"/>
                        </a:p>
                      </a:txBody>
                      <a:tcPr/>
                    </a:tc>
                  </a:tr>
                  <a:tr h="370840">
                    <a:tc>
                      <a:txBody>
                        <a:bodyPr/>
                        <a:lstStyle/>
                        <a:p>
                          <a:r>
                            <a:rPr lang="en-US" dirty="0" smtClean="0"/>
                            <a:t>0⁰ | 0</a:t>
                          </a:r>
                          <a:endParaRPr lang="en-US" dirty="0"/>
                        </a:p>
                      </a:txBody>
                      <a:tcPr/>
                    </a:tc>
                    <a:tc>
                      <a:txBody>
                        <a:bodyPr/>
                        <a:lstStyle/>
                        <a:p>
                          <a:r>
                            <a:rPr lang="en-US" dirty="0" smtClean="0"/>
                            <a:t>0</a:t>
                          </a:r>
                          <a:endParaRPr lang="en-US" dirty="0"/>
                        </a:p>
                      </a:txBody>
                      <a:tcPr/>
                    </a:tc>
                  </a:tr>
                  <a:tr h="457010">
                    <a:tc>
                      <a:txBody>
                        <a:bodyPr/>
                        <a:lstStyle/>
                        <a:p>
                          <a:endParaRPr lang="en-US"/>
                        </a:p>
                      </a:txBody>
                      <a:tcPr>
                        <a:blipFill rotWithShape="1">
                          <a:blip r:embed="rId3"/>
                          <a:stretch>
                            <a:fillRect l="-654" t="-170667" r="-100654" b="-309333"/>
                          </a:stretch>
                        </a:blipFill>
                      </a:tcPr>
                    </a:tc>
                    <a:tc>
                      <a:txBody>
                        <a:bodyPr/>
                        <a:lstStyle/>
                        <a:p>
                          <a:r>
                            <a:rPr lang="en-US" dirty="0" smtClean="0"/>
                            <a:t>1/2</a:t>
                          </a:r>
                          <a:endParaRPr lang="en-US" dirty="0"/>
                        </a:p>
                      </a:txBody>
                      <a:tcPr/>
                    </a:tc>
                  </a:tr>
                  <a:tr h="455295">
                    <a:tc>
                      <a:txBody>
                        <a:bodyPr/>
                        <a:lstStyle/>
                        <a:p>
                          <a:endParaRPr lang="en-US"/>
                        </a:p>
                      </a:txBody>
                      <a:tcPr>
                        <a:blipFill rotWithShape="1">
                          <a:blip r:embed="rId3"/>
                          <a:stretch>
                            <a:fillRect l="-654" t="-270667" r="-100654" b="-209333"/>
                          </a:stretch>
                        </a:blipFill>
                      </a:tcPr>
                    </a:tc>
                    <a:tc>
                      <a:txBody>
                        <a:bodyPr/>
                        <a:lstStyle/>
                        <a:p>
                          <a:endParaRPr lang="en-US"/>
                        </a:p>
                      </a:txBody>
                      <a:tcPr>
                        <a:blipFill rotWithShape="1">
                          <a:blip r:embed="rId3"/>
                          <a:stretch>
                            <a:fillRect l="-100654" t="-270667" r="-654" b="-209333"/>
                          </a:stretch>
                        </a:blipFill>
                      </a:tcPr>
                    </a:tc>
                  </a:tr>
                  <a:tr h="456692">
                    <a:tc>
                      <a:txBody>
                        <a:bodyPr/>
                        <a:lstStyle/>
                        <a:p>
                          <a:endParaRPr lang="en-US"/>
                        </a:p>
                      </a:txBody>
                      <a:tcPr>
                        <a:blipFill rotWithShape="1">
                          <a:blip r:embed="rId3"/>
                          <a:stretch>
                            <a:fillRect l="-654" t="-375676" r="-100654" b="-112162"/>
                          </a:stretch>
                        </a:blipFill>
                      </a:tcPr>
                    </a:tc>
                    <a:tc>
                      <a:txBody>
                        <a:bodyPr/>
                        <a:lstStyle/>
                        <a:p>
                          <a:endParaRPr lang="en-US"/>
                        </a:p>
                      </a:txBody>
                      <a:tcPr>
                        <a:blipFill rotWithShape="1">
                          <a:blip r:embed="rId3"/>
                          <a:stretch>
                            <a:fillRect l="-100654" t="-375676" r="-654" b="-112162"/>
                          </a:stretch>
                        </a:blipFill>
                      </a:tcPr>
                    </a:tc>
                  </a:tr>
                  <a:tr h="455295">
                    <a:tc>
                      <a:txBody>
                        <a:bodyPr/>
                        <a:lstStyle/>
                        <a:p>
                          <a:endParaRPr lang="en-US"/>
                        </a:p>
                      </a:txBody>
                      <a:tcPr>
                        <a:blipFill rotWithShape="1">
                          <a:blip r:embed="rId3"/>
                          <a:stretch>
                            <a:fillRect l="-654" t="-469333" r="-100654" b="-10667"/>
                          </a:stretch>
                        </a:blipFill>
                      </a:tcPr>
                    </a:tc>
                    <a:tc>
                      <a:txBody>
                        <a:bodyPr/>
                        <a:lstStyle/>
                        <a:p>
                          <a:r>
                            <a:rPr lang="en-US" dirty="0" smtClean="0"/>
                            <a:t>1</a:t>
                          </a:r>
                          <a:endParaRPr lang="en-US" dirty="0"/>
                        </a:p>
                      </a:txBody>
                      <a:tcPr/>
                    </a:tc>
                  </a:tr>
                </a:tbl>
              </a:graphicData>
            </a:graphic>
          </p:graphicFrame>
        </mc:Fallback>
      </mc:AlternateContent>
    </p:spTree>
    <p:extLst>
      <p:ext uri="{BB962C8B-B14F-4D97-AF65-F5344CB8AC3E}">
        <p14:creationId xmlns:p14="http://schemas.microsoft.com/office/powerpoint/2010/main" val="2386682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inverse of a function is not always a function itself</a:t>
            </a:r>
          </a:p>
        </p:txBody>
      </p:sp>
      <p:sp>
        <p:nvSpPr>
          <p:cNvPr id="3" name="Content Placeholder 2"/>
          <p:cNvSpPr>
            <a:spLocks noGrp="1"/>
          </p:cNvSpPr>
          <p:nvPr>
            <p:ph idx="1"/>
          </p:nvPr>
        </p:nvSpPr>
        <p:spPr/>
        <p:txBody>
          <a:bodyPr>
            <a:normAutofit lnSpcReduction="10000"/>
          </a:bodyPr>
          <a:lstStyle/>
          <a:p>
            <a:r>
              <a:rPr lang="en-US" dirty="0" smtClean="0"/>
              <a:t>                             When the inverse of a</a:t>
            </a:r>
          </a:p>
          <a:p>
            <a:pPr marL="0" indent="0">
              <a:buNone/>
            </a:pPr>
            <a:r>
              <a:rPr lang="en-US" dirty="0"/>
              <a:t> </a:t>
            </a:r>
            <a:r>
              <a:rPr lang="en-US" dirty="0" smtClean="0"/>
              <a:t>                                       function is a function</a:t>
            </a:r>
          </a:p>
          <a:p>
            <a:pPr marL="0" indent="0">
              <a:buNone/>
            </a:pPr>
            <a:r>
              <a:rPr lang="en-US" dirty="0"/>
              <a:t> </a:t>
            </a:r>
            <a:r>
              <a:rPr lang="en-US" dirty="0" smtClean="0"/>
              <a:t>                                       the functions are called              </a:t>
            </a:r>
          </a:p>
          <a:p>
            <a:pPr marL="0" indent="0">
              <a:buNone/>
            </a:pPr>
            <a:r>
              <a:rPr lang="en-US" dirty="0"/>
              <a:t> </a:t>
            </a:r>
            <a:r>
              <a:rPr lang="en-US" dirty="0" smtClean="0"/>
              <a:t>                                           one to one functions                         </a:t>
            </a:r>
          </a:p>
          <a:p>
            <a:r>
              <a:rPr lang="en-US" dirty="0"/>
              <a:t> </a:t>
            </a:r>
            <a:r>
              <a:rPr lang="en-US" dirty="0" smtClean="0"/>
              <a:t>                             Trig functions are NOT </a:t>
            </a:r>
          </a:p>
          <a:p>
            <a:pPr marL="0" indent="0">
              <a:buNone/>
            </a:pPr>
            <a:r>
              <a:rPr lang="en-US" dirty="0" smtClean="0"/>
              <a:t>                                        one to one  </a:t>
            </a:r>
          </a:p>
          <a:p>
            <a:pPr marL="0" indent="0">
              <a:buNone/>
            </a:pPr>
            <a:r>
              <a:rPr lang="en-US" dirty="0"/>
              <a:t> </a:t>
            </a:r>
            <a:r>
              <a:rPr lang="en-US" dirty="0" smtClean="0"/>
              <a:t>                                 This makes them difficult to </a:t>
            </a:r>
          </a:p>
          <a:p>
            <a:pPr marL="0" indent="0">
              <a:buNone/>
            </a:pPr>
            <a:r>
              <a:rPr lang="en-US" dirty="0"/>
              <a:t> </a:t>
            </a:r>
            <a:r>
              <a:rPr lang="en-US" dirty="0" smtClean="0"/>
              <a:t>                                        work with   </a:t>
            </a:r>
          </a:p>
          <a:p>
            <a:endParaRPr lang="en-US" dirty="0" smtClean="0"/>
          </a:p>
          <a:p>
            <a:endParaRPr lang="en-US" dirty="0" smtClean="0"/>
          </a:p>
          <a:p>
            <a:endParaRPr lang="en-US" dirty="0" smtClean="0"/>
          </a:p>
          <a:p>
            <a:endParaRPr lang="en-US"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604442223"/>
                  </p:ext>
                </p:extLst>
              </p:nvPr>
            </p:nvGraphicFramePr>
            <p:xfrm>
              <a:off x="838200" y="1524000"/>
              <a:ext cx="2362200" cy="4676649"/>
            </p:xfrm>
            <a:graphic>
              <a:graphicData uri="http://schemas.openxmlformats.org/drawingml/2006/table">
                <a:tbl>
                  <a:tblPr firstRow="1" bandRow="1">
                    <a:tableStyleId>{5C22544A-7EE6-4342-B048-85BDC9FD1C3A}</a:tableStyleId>
                  </a:tblPr>
                  <a:tblGrid>
                    <a:gridCol w="1181100"/>
                    <a:gridCol w="1181100"/>
                  </a:tblGrid>
                  <a:tr h="370840">
                    <a:tc>
                      <a:txBody>
                        <a:bodyPr/>
                        <a:lstStyle/>
                        <a:p>
                          <a:r>
                            <a:rPr lang="en-US" dirty="0" smtClean="0"/>
                            <a:t>(</a:t>
                          </a:r>
                          <a:r>
                            <a:rPr lang="az-Cyrl-AZ" dirty="0" smtClean="0">
                              <a:latin typeface="Cambria Math"/>
                              <a:ea typeface="Cambria Math"/>
                            </a:rPr>
                            <a:t>ө</a:t>
                          </a:r>
                          <a:r>
                            <a:rPr lang="en-US" dirty="0" smtClean="0">
                              <a:latin typeface="Cambria Math"/>
                              <a:ea typeface="Cambria Math"/>
                            </a:rPr>
                            <a:t>)</a:t>
                          </a:r>
                          <a:endParaRPr lang="en-US" dirty="0"/>
                        </a:p>
                      </a:txBody>
                      <a:tcPr/>
                    </a:tc>
                    <a:tc>
                      <a:txBody>
                        <a:bodyPr/>
                        <a:lstStyle/>
                        <a:p>
                          <a:r>
                            <a:rPr lang="en-US" dirty="0" err="1" smtClean="0"/>
                            <a:t>cos</a:t>
                          </a:r>
                          <a:r>
                            <a:rPr lang="en-US" dirty="0" smtClean="0"/>
                            <a:t>(</a:t>
                          </a:r>
                          <a:r>
                            <a:rPr lang="az-Cyrl-AZ" dirty="0" smtClean="0">
                              <a:latin typeface="Cambria Math"/>
                              <a:ea typeface="Cambria Math"/>
                            </a:rPr>
                            <a:t>ө</a:t>
                          </a:r>
                          <a:r>
                            <a:rPr lang="en-US" dirty="0" smtClean="0">
                              <a:latin typeface="Cambria Math"/>
                              <a:ea typeface="Cambria Math"/>
                            </a:rPr>
                            <a:t>)</a:t>
                          </a:r>
                          <a:endParaRPr lang="en-US" dirty="0"/>
                        </a:p>
                      </a:txBody>
                      <a:tcPr/>
                    </a:tc>
                  </a:tr>
                  <a:tr h="370840">
                    <a:tc>
                      <a:txBody>
                        <a:bodyPr/>
                        <a:lstStyle/>
                        <a:p>
                          <a:r>
                            <a:rPr lang="en-US" dirty="0" smtClean="0"/>
                            <a:t>0⁰ | 0</a:t>
                          </a:r>
                          <a:endParaRPr lang="en-US" dirty="0"/>
                        </a:p>
                      </a:txBody>
                      <a:tcPr/>
                    </a:tc>
                    <a:tc>
                      <a:txBody>
                        <a:bodyPr/>
                        <a:lstStyle/>
                        <a:p>
                          <a:r>
                            <a:rPr lang="en-US" dirty="0" smtClean="0"/>
                            <a:t>   1</a:t>
                          </a:r>
                          <a:endParaRPr lang="en-US" dirty="0"/>
                        </a:p>
                      </a:txBody>
                      <a:tcPr/>
                    </a:tc>
                  </a:tr>
                  <a:tr h="370840">
                    <a:tc>
                      <a:txBody>
                        <a:bodyPr/>
                        <a:lstStyle/>
                        <a:p>
                          <a:r>
                            <a:rPr lang="en-US" dirty="0" smtClean="0"/>
                            <a:t>30⁰ |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6</m:t>
                                  </m:r>
                                </m:den>
                              </m:f>
                            </m:oMath>
                          </a14:m>
                          <a:endParaRPr lang="en-US" dirty="0"/>
                        </a:p>
                      </a:txBody>
                      <a:tcPr/>
                    </a:tc>
                    <a:tc>
                      <a:txBody>
                        <a:bodyPr/>
                        <a:lstStyle/>
                        <a:p>
                          <a:r>
                            <a:rPr lang="en-US" dirty="0" smtClean="0"/>
                            <a:t> </a:t>
                          </a:r>
                          <a14:m>
                            <m:oMath xmlns:m="http://schemas.openxmlformats.org/officeDocument/2006/math">
                              <m:rad>
                                <m:radPr>
                                  <m:degHide m:val="on"/>
                                  <m:ctrlPr>
                                    <a:rPr lang="en-US" i="1" smtClean="0">
                                      <a:latin typeface="Cambria Math"/>
                                    </a:rPr>
                                  </m:ctrlPr>
                                </m:radPr>
                                <m:deg/>
                                <m:e>
                                  <m:r>
                                    <a:rPr lang="en-US" b="0" i="1" smtClean="0">
                                      <a:latin typeface="Cambria Math"/>
                                    </a:rPr>
                                    <m:t>3</m:t>
                                  </m:r>
                                </m:e>
                              </m:rad>
                              <m:r>
                                <a:rPr lang="en-US" b="0" i="1" smtClean="0">
                                  <a:latin typeface="Cambria Math"/>
                                </a:rPr>
                                <m:t>/2</m:t>
                              </m:r>
                            </m:oMath>
                          </a14:m>
                          <a:endParaRPr lang="en-US" dirty="0"/>
                        </a:p>
                      </a:txBody>
                      <a:tcPr/>
                    </a:tc>
                  </a:tr>
                  <a:tr h="370840">
                    <a:tc>
                      <a:txBody>
                        <a:bodyPr/>
                        <a:lstStyle/>
                        <a:p>
                          <a:r>
                            <a:rPr lang="en-US" dirty="0" smtClean="0"/>
                            <a:t>45⁰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4</m:t>
                                  </m:r>
                                </m:den>
                              </m:f>
                            </m:oMath>
                          </a14:m>
                          <a:endParaRPr lang="en-US" dirty="0"/>
                        </a:p>
                      </a:txBody>
                      <a:tcPr/>
                    </a:tc>
                    <a:tc>
                      <a:txBody>
                        <a:bodyPr/>
                        <a:lstStyle/>
                        <a:p>
                          <a14:m>
                            <m:oMath xmlns:m="http://schemas.openxmlformats.org/officeDocument/2006/math">
                              <m:rad>
                                <m:radPr>
                                  <m:degHide m:val="on"/>
                                  <m:ctrlPr>
                                    <a:rPr lang="en-US" i="1" smtClean="0">
                                      <a:latin typeface="Cambria Math"/>
                                    </a:rPr>
                                  </m:ctrlPr>
                                </m:radPr>
                                <m:deg/>
                                <m:e>
                                  <m:r>
                                    <a:rPr lang="en-US" b="0" i="1" smtClean="0">
                                      <a:latin typeface="Cambria Math"/>
                                    </a:rPr>
                                    <m:t>2</m:t>
                                  </m:r>
                                </m:e>
                              </m:rad>
                            </m:oMath>
                          </a14:m>
                          <a:r>
                            <a:rPr lang="en-US" dirty="0" smtClean="0"/>
                            <a:t>/2</a:t>
                          </a:r>
                          <a:endParaRPr lang="en-US" dirty="0"/>
                        </a:p>
                      </a:txBody>
                      <a:tcPr/>
                    </a:tc>
                  </a:tr>
                  <a:tr h="370840">
                    <a:tc>
                      <a:txBody>
                        <a:bodyPr/>
                        <a:lstStyle/>
                        <a:p>
                          <a:r>
                            <a:rPr lang="en-US" dirty="0" smtClean="0"/>
                            <a:t>60⁰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3</m:t>
                                  </m:r>
                                </m:den>
                              </m:f>
                            </m:oMath>
                          </a14:m>
                          <a:endParaRPr lang="en-US" dirty="0"/>
                        </a:p>
                      </a:txBody>
                      <a:tcPr/>
                    </a:tc>
                    <a:tc>
                      <a:txBody>
                        <a:bodyPr/>
                        <a:lstStyle/>
                        <a:p>
                          <a:r>
                            <a:rPr lang="en-US" dirty="0" smtClean="0"/>
                            <a:t>1/2</a:t>
                          </a:r>
                          <a:endParaRPr lang="en-US" dirty="0"/>
                        </a:p>
                      </a:txBody>
                      <a:tcPr/>
                    </a:tc>
                  </a:tr>
                  <a:tr h="370840">
                    <a:tc>
                      <a:txBody>
                        <a:bodyPr/>
                        <a:lstStyle/>
                        <a:p>
                          <a:r>
                            <a:rPr lang="en-US" dirty="0" smtClean="0"/>
                            <a:t>90⁰ |</a:t>
                          </a:r>
                          <a14:m>
                            <m:oMath xmlns:m="http://schemas.openxmlformats.org/officeDocument/2006/math">
                              <m:f>
                                <m:fPr>
                                  <m:ctrlPr>
                                    <a:rPr lang="en-US" i="1" smtClean="0">
                                      <a:latin typeface="Cambria Math"/>
                                    </a:rPr>
                                  </m:ctrlPr>
                                </m:fPr>
                                <m:num>
                                  <m:r>
                                    <a:rPr lang="en-US" i="1" smtClean="0">
                                      <a:latin typeface="Cambria Math"/>
                                      <a:ea typeface="Cambria Math"/>
                                    </a:rPr>
                                    <m:t>𝜋</m:t>
                                  </m:r>
                                </m:num>
                                <m:den>
                                  <m:r>
                                    <a:rPr lang="en-US" b="0" i="1" smtClean="0">
                                      <a:latin typeface="Cambria Math"/>
                                    </a:rPr>
                                    <m:t>2</m:t>
                                  </m:r>
                                </m:den>
                              </m:f>
                            </m:oMath>
                          </a14:m>
                          <a:endParaRPr lang="en-US" dirty="0"/>
                        </a:p>
                      </a:txBody>
                      <a:tcPr/>
                    </a:tc>
                    <a:tc>
                      <a:txBody>
                        <a:bodyPr/>
                        <a:lstStyle/>
                        <a:p>
                          <a:r>
                            <a:rPr lang="en-US" dirty="0" smtClean="0"/>
                            <a:t>0</a:t>
                          </a:r>
                          <a:endParaRPr lang="en-US" dirty="0"/>
                        </a:p>
                      </a:txBody>
                      <a:tcPr/>
                    </a:tc>
                  </a:tr>
                  <a:tr h="370840">
                    <a:tc>
                      <a:txBody>
                        <a:bodyPr/>
                        <a:lstStyle/>
                        <a:p>
                          <a:r>
                            <a:rPr lang="en-US" dirty="0" smtClean="0"/>
                            <a:t>-30⁰|</a:t>
                          </a:r>
                          <a14:m>
                            <m:oMath xmlns:m="http://schemas.openxmlformats.org/officeDocument/2006/math">
                              <m:f>
                                <m:fPr>
                                  <m:ctrlPr>
                                    <a:rPr lang="en-US" i="1" smtClean="0">
                                      <a:latin typeface="Cambria Math"/>
                                    </a:rPr>
                                  </m:ctrlPr>
                                </m:fPr>
                                <m:num>
                                  <m:r>
                                    <a:rPr lang="en-US" b="0" i="1" smtClean="0">
                                      <a:latin typeface="Cambria Math"/>
                                    </a:rPr>
                                    <m:t>−</m:t>
                                  </m:r>
                                  <m:r>
                                    <a:rPr lang="en-US" b="0" i="1" smtClean="0">
                                      <a:latin typeface="Cambria Math"/>
                                      <a:ea typeface="Cambria Math"/>
                                    </a:rPr>
                                    <m:t>𝜋</m:t>
                                  </m:r>
                                </m:num>
                                <m:den>
                                  <m:r>
                                    <a:rPr lang="en-US" b="0" i="1" smtClean="0">
                                      <a:latin typeface="Cambria Math"/>
                                    </a:rPr>
                                    <m:t>3</m:t>
                                  </m:r>
                                </m:den>
                              </m:f>
                            </m:oMath>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½</a:t>
                          </a:r>
                          <a:endParaRPr lang="en-US" dirty="0"/>
                        </a:p>
                      </a:txBody>
                      <a:tcPr/>
                    </a:tc>
                  </a:tr>
                  <a:tr h="370840">
                    <a:tc>
                      <a:txBody>
                        <a:bodyPr/>
                        <a:lstStyle/>
                        <a:p>
                          <a:r>
                            <a:rPr lang="en-US" dirty="0" smtClean="0"/>
                            <a:t>-45⁰|</a:t>
                          </a:r>
                          <a14:m>
                            <m:oMath xmlns:m="http://schemas.openxmlformats.org/officeDocument/2006/math">
                              <m:f>
                                <m:fPr>
                                  <m:ctrlPr>
                                    <a:rPr lang="en-US" i="1" smtClean="0">
                                      <a:latin typeface="Cambria Math"/>
                                    </a:rPr>
                                  </m:ctrlPr>
                                </m:fPr>
                                <m:num>
                                  <m:r>
                                    <a:rPr lang="en-US" b="0" i="1" smtClean="0">
                                      <a:latin typeface="Cambria Math"/>
                                    </a:rPr>
                                    <m:t>−</m:t>
                                  </m:r>
                                  <m:r>
                                    <a:rPr lang="en-US" b="0" i="1" smtClean="0">
                                      <a:latin typeface="Cambria Math"/>
                                      <a:ea typeface="Cambria Math"/>
                                    </a:rPr>
                                    <m:t>𝜋</m:t>
                                  </m:r>
                                </m:num>
                                <m:den>
                                  <m:r>
                                    <a:rPr lang="en-US" b="0" i="1" smtClean="0">
                                      <a:latin typeface="Cambria Math"/>
                                    </a:rPr>
                                    <m:t>4</m:t>
                                  </m:r>
                                </m:den>
                              </m:f>
                            </m:oMath>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ad>
                                <m:radPr>
                                  <m:degHide m:val="on"/>
                                  <m:ctrlPr>
                                    <a:rPr lang="en-US" i="1" smtClean="0">
                                      <a:latin typeface="Cambria Math"/>
                                    </a:rPr>
                                  </m:ctrlPr>
                                </m:radPr>
                                <m:deg/>
                                <m:e>
                                  <m:r>
                                    <a:rPr lang="en-US" b="0" i="1" smtClean="0">
                                      <a:latin typeface="Cambria Math"/>
                                    </a:rPr>
                                    <m:t>2</m:t>
                                  </m:r>
                                </m:e>
                              </m:rad>
                            </m:oMath>
                          </a14:m>
                          <a:r>
                            <a:rPr lang="en-US" dirty="0" smtClean="0"/>
                            <a:t>/2</a:t>
                          </a:r>
                          <a:endParaRPr lang="en-US" dirty="0"/>
                        </a:p>
                      </a:txBody>
                      <a:tcPr/>
                    </a:tc>
                  </a:tr>
                  <a:tr h="370840">
                    <a:tc>
                      <a:txBody>
                        <a:bodyPr/>
                        <a:lstStyle/>
                        <a:p>
                          <a:r>
                            <a:rPr lang="en-US" baseline="0" dirty="0" smtClean="0"/>
                            <a:t>  -60</a:t>
                          </a:r>
                          <a:r>
                            <a:rPr lang="en-US" dirty="0" smtClean="0"/>
                            <a:t>⁰|</a:t>
                          </a:r>
                          <a14:m>
                            <m:oMath xmlns:m="http://schemas.openxmlformats.org/officeDocument/2006/math">
                              <m:f>
                                <m:fPr>
                                  <m:ctrlPr>
                                    <a:rPr lang="en-US" i="1" smtClean="0">
                                      <a:latin typeface="Cambria Math"/>
                                    </a:rPr>
                                  </m:ctrlPr>
                                </m:fPr>
                                <m:num>
                                  <m:r>
                                    <a:rPr lang="en-US" b="0" i="1" smtClean="0">
                                      <a:latin typeface="Cambria Math"/>
                                    </a:rPr>
                                    <m:t>−</m:t>
                                  </m:r>
                                  <m:r>
                                    <a:rPr lang="en-US" b="0" i="1" smtClean="0">
                                      <a:latin typeface="Cambria Math"/>
                                      <a:ea typeface="Cambria Math"/>
                                    </a:rPr>
                                    <m:t>𝜋</m:t>
                                  </m:r>
                                </m:num>
                                <m:den>
                                  <m:r>
                                    <a:rPr lang="en-US" b="0" i="1" smtClean="0">
                                      <a:latin typeface="Cambria Math"/>
                                    </a:rPr>
                                    <m:t>6</m:t>
                                  </m:r>
                                </m:den>
                              </m:f>
                            </m:oMath>
                          </a14:m>
                          <a:endParaRPr lang="en-US" dirty="0"/>
                        </a:p>
                      </a:txBody>
                      <a:tcPr/>
                    </a:tc>
                    <a:tc>
                      <a:txBody>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a:rPr>
                                    </m:ctrlPr>
                                  </m:radPr>
                                  <m:deg/>
                                  <m:e>
                                    <m:r>
                                      <a:rPr lang="en-US" b="0" i="1" smtClean="0">
                                        <a:latin typeface="Cambria Math"/>
                                      </a:rPr>
                                      <m:t>3</m:t>
                                    </m:r>
                                  </m:e>
                                </m:rad>
                                <m:r>
                                  <a:rPr lang="en-US" b="0" i="1" smtClean="0">
                                    <a:latin typeface="Cambria Math"/>
                                  </a:rPr>
                                  <m:t>/2</m:t>
                                </m:r>
                              </m:oMath>
                            </m:oMathPara>
                          </a14:m>
                          <a:endParaRPr lang="en-US" dirty="0"/>
                        </a:p>
                      </a:txBody>
                      <a:tcPr/>
                    </a:tc>
                  </a:tr>
                  <a:tr h="370840">
                    <a:tc>
                      <a:txBody>
                        <a:bodyPr/>
                        <a:lstStyle/>
                        <a:p>
                          <a:r>
                            <a:rPr lang="en-US" baseline="0" dirty="0" smtClean="0"/>
                            <a:t>    360</a:t>
                          </a:r>
                          <a:r>
                            <a:rPr lang="en-US" dirty="0" smtClean="0"/>
                            <a:t>⁰|-</a:t>
                          </a:r>
                          <a:r>
                            <a:rPr lang="el-GR" dirty="0" smtClean="0">
                              <a:latin typeface="Cambria Math"/>
                              <a:ea typeface="Cambria Math"/>
                            </a:rPr>
                            <a:t>π</a:t>
                          </a:r>
                          <a:endParaRPr lang="en-US" dirty="0"/>
                        </a:p>
                      </a:txBody>
                      <a:tcPr/>
                    </a:tc>
                    <a:tc>
                      <a:txBody>
                        <a:bodyPr/>
                        <a:lstStyle/>
                        <a:p>
                          <a:pPr marL="0" indent="0">
                            <a:buFontTx/>
                            <a:buNone/>
                          </a:pPr>
                          <a:r>
                            <a:rPr lang="en-US" baseline="0" dirty="0" smtClean="0"/>
                            <a:t>   1</a:t>
                          </a:r>
                          <a:endParaRPr lang="en-US" dirty="0"/>
                        </a:p>
                      </a:txBody>
                      <a:tcPr/>
                    </a:tc>
                  </a:tr>
                  <a:tr h="370840">
                    <a:tc>
                      <a:txBody>
                        <a:bodyPr/>
                        <a:lstStyle/>
                        <a:p>
                          <a:endParaRPr lang="en-US" dirty="0"/>
                        </a:p>
                      </a:txBody>
                      <a:tcPr/>
                    </a:tc>
                    <a:tc>
                      <a:txBody>
                        <a:bodyPr/>
                        <a:lstStyle/>
                        <a:p>
                          <a:endParaRPr lang="en-US" dirty="0"/>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xmlns="" val="2604442223"/>
                  </p:ext>
                </p:extLst>
              </p:nvPr>
            </p:nvGraphicFramePr>
            <p:xfrm>
              <a:off x="838200" y="1524000"/>
              <a:ext cx="2362200" cy="4676649"/>
            </p:xfrm>
            <a:graphic>
              <a:graphicData uri="http://schemas.openxmlformats.org/drawingml/2006/table">
                <a:tbl>
                  <a:tblPr firstRow="1" bandRow="1">
                    <a:tableStyleId>{5C22544A-7EE6-4342-B048-85BDC9FD1C3A}</a:tableStyleId>
                  </a:tblPr>
                  <a:tblGrid>
                    <a:gridCol w="1181100"/>
                    <a:gridCol w="1181100"/>
                  </a:tblGrid>
                  <a:tr h="370840">
                    <a:tc>
                      <a:txBody>
                        <a:bodyPr/>
                        <a:lstStyle/>
                        <a:p>
                          <a:r>
                            <a:rPr lang="en-US" dirty="0" smtClean="0"/>
                            <a:t>(</a:t>
                          </a:r>
                          <a:r>
                            <a:rPr lang="az-Cyrl-AZ" dirty="0" smtClean="0">
                              <a:latin typeface="Cambria Math"/>
                              <a:ea typeface="Cambria Math"/>
                            </a:rPr>
                            <a:t>ө</a:t>
                          </a:r>
                          <a:r>
                            <a:rPr lang="en-US" dirty="0" smtClean="0">
                              <a:latin typeface="Cambria Math"/>
                              <a:ea typeface="Cambria Math"/>
                            </a:rPr>
                            <a:t>)</a:t>
                          </a:r>
                          <a:endParaRPr lang="en-US" dirty="0"/>
                        </a:p>
                      </a:txBody>
                      <a:tcPr/>
                    </a:tc>
                    <a:tc>
                      <a:txBody>
                        <a:bodyPr/>
                        <a:lstStyle/>
                        <a:p>
                          <a:r>
                            <a:rPr lang="en-US" dirty="0" err="1" smtClean="0"/>
                            <a:t>cos</a:t>
                          </a:r>
                          <a:r>
                            <a:rPr lang="en-US" dirty="0" smtClean="0"/>
                            <a:t>(</a:t>
                          </a:r>
                          <a:r>
                            <a:rPr lang="az-Cyrl-AZ" dirty="0" smtClean="0">
                              <a:latin typeface="Cambria Math"/>
                              <a:ea typeface="Cambria Math"/>
                            </a:rPr>
                            <a:t>ө</a:t>
                          </a:r>
                          <a:r>
                            <a:rPr lang="en-US" dirty="0" smtClean="0">
                              <a:latin typeface="Cambria Math"/>
                              <a:ea typeface="Cambria Math"/>
                            </a:rPr>
                            <a:t>)</a:t>
                          </a:r>
                          <a:endParaRPr lang="en-US" dirty="0"/>
                        </a:p>
                      </a:txBody>
                      <a:tcPr/>
                    </a:tc>
                  </a:tr>
                  <a:tr h="370840">
                    <a:tc>
                      <a:txBody>
                        <a:bodyPr/>
                        <a:lstStyle/>
                        <a:p>
                          <a:r>
                            <a:rPr lang="en-US" dirty="0" smtClean="0"/>
                            <a:t>0⁰ | 0</a:t>
                          </a:r>
                          <a:endParaRPr lang="en-US" dirty="0"/>
                        </a:p>
                      </a:txBody>
                      <a:tcPr/>
                    </a:tc>
                    <a:tc>
                      <a:txBody>
                        <a:bodyPr/>
                        <a:lstStyle/>
                        <a:p>
                          <a:r>
                            <a:rPr lang="en-US" dirty="0" smtClean="0"/>
                            <a:t>   1</a:t>
                          </a:r>
                          <a:endParaRPr lang="en-US" dirty="0"/>
                        </a:p>
                      </a:txBody>
                      <a:tcPr/>
                    </a:tc>
                  </a:tr>
                  <a:tr h="457010">
                    <a:tc>
                      <a:txBody>
                        <a:bodyPr/>
                        <a:lstStyle/>
                        <a:p>
                          <a:endParaRPr lang="en-US"/>
                        </a:p>
                      </a:txBody>
                      <a:tcPr>
                        <a:blipFill rotWithShape="1">
                          <a:blip r:embed="rId2"/>
                          <a:stretch>
                            <a:fillRect l="-515" t="-172000" r="-99485" b="-761333"/>
                          </a:stretch>
                        </a:blipFill>
                      </a:tcPr>
                    </a:tc>
                    <a:tc>
                      <a:txBody>
                        <a:bodyPr/>
                        <a:lstStyle/>
                        <a:p>
                          <a:endParaRPr lang="en-US"/>
                        </a:p>
                      </a:txBody>
                      <a:tcPr>
                        <a:blipFill rotWithShape="1">
                          <a:blip r:embed="rId2"/>
                          <a:stretch>
                            <a:fillRect l="-101036" t="-172000" b="-761333"/>
                          </a:stretch>
                        </a:blipFill>
                      </a:tcPr>
                    </a:tc>
                  </a:tr>
                  <a:tr h="455295">
                    <a:tc>
                      <a:txBody>
                        <a:bodyPr/>
                        <a:lstStyle/>
                        <a:p>
                          <a:endParaRPr lang="en-US"/>
                        </a:p>
                      </a:txBody>
                      <a:tcPr>
                        <a:blipFill rotWithShape="1">
                          <a:blip r:embed="rId2"/>
                          <a:stretch>
                            <a:fillRect l="-515" t="-275676" r="-99485" b="-671622"/>
                          </a:stretch>
                        </a:blipFill>
                      </a:tcPr>
                    </a:tc>
                    <a:tc>
                      <a:txBody>
                        <a:bodyPr/>
                        <a:lstStyle/>
                        <a:p>
                          <a:endParaRPr lang="en-US"/>
                        </a:p>
                      </a:txBody>
                      <a:tcPr>
                        <a:blipFill rotWithShape="1">
                          <a:blip r:embed="rId2"/>
                          <a:stretch>
                            <a:fillRect l="-101036" t="-275676" b="-671622"/>
                          </a:stretch>
                        </a:blipFill>
                      </a:tcPr>
                    </a:tc>
                  </a:tr>
                  <a:tr h="456692">
                    <a:tc>
                      <a:txBody>
                        <a:bodyPr/>
                        <a:lstStyle/>
                        <a:p>
                          <a:endParaRPr lang="en-US"/>
                        </a:p>
                      </a:txBody>
                      <a:tcPr>
                        <a:blipFill rotWithShape="1">
                          <a:blip r:embed="rId2"/>
                          <a:stretch>
                            <a:fillRect l="-515" t="-370667" r="-99485" b="-562667"/>
                          </a:stretch>
                        </a:blipFill>
                      </a:tcPr>
                    </a:tc>
                    <a:tc>
                      <a:txBody>
                        <a:bodyPr/>
                        <a:lstStyle/>
                        <a:p>
                          <a:r>
                            <a:rPr lang="en-US" dirty="0" smtClean="0"/>
                            <a:t>1/2</a:t>
                          </a:r>
                          <a:endParaRPr lang="en-US" dirty="0"/>
                        </a:p>
                      </a:txBody>
                      <a:tcPr/>
                    </a:tc>
                  </a:tr>
                  <a:tr h="455295">
                    <a:tc>
                      <a:txBody>
                        <a:bodyPr/>
                        <a:lstStyle/>
                        <a:p>
                          <a:endParaRPr lang="en-US"/>
                        </a:p>
                      </a:txBody>
                      <a:tcPr>
                        <a:blipFill rotWithShape="1">
                          <a:blip r:embed="rId2"/>
                          <a:stretch>
                            <a:fillRect l="-515" t="-470667" r="-99485" b="-462667"/>
                          </a:stretch>
                        </a:blipFill>
                      </a:tcPr>
                    </a:tc>
                    <a:tc>
                      <a:txBody>
                        <a:bodyPr/>
                        <a:lstStyle/>
                        <a:p>
                          <a:r>
                            <a:rPr lang="en-US" dirty="0" smtClean="0"/>
                            <a:t>0</a:t>
                          </a:r>
                          <a:endParaRPr lang="en-US" dirty="0"/>
                        </a:p>
                      </a:txBody>
                      <a:tcPr/>
                    </a:tc>
                  </a:tr>
                  <a:tr h="456692">
                    <a:tc>
                      <a:txBody>
                        <a:bodyPr/>
                        <a:lstStyle/>
                        <a:p>
                          <a:endParaRPr lang="en-US"/>
                        </a:p>
                      </a:txBody>
                      <a:tcPr>
                        <a:blipFill rotWithShape="1">
                          <a:blip r:embed="rId2"/>
                          <a:stretch>
                            <a:fillRect l="-515" t="-570667" r="-99485" b="-362667"/>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½</a:t>
                          </a:r>
                          <a:endParaRPr lang="en-US" dirty="0"/>
                        </a:p>
                      </a:txBody>
                      <a:tcPr/>
                    </a:tc>
                  </a:tr>
                  <a:tr h="455295">
                    <a:tc>
                      <a:txBody>
                        <a:bodyPr/>
                        <a:lstStyle/>
                        <a:p>
                          <a:endParaRPr lang="en-US"/>
                        </a:p>
                      </a:txBody>
                      <a:tcPr>
                        <a:blipFill rotWithShape="1">
                          <a:blip r:embed="rId2"/>
                          <a:stretch>
                            <a:fillRect l="-515" t="-679730" r="-99485" b="-267568"/>
                          </a:stretch>
                        </a:blipFill>
                      </a:tcPr>
                    </a:tc>
                    <a:tc>
                      <a:txBody>
                        <a:bodyPr/>
                        <a:lstStyle/>
                        <a:p>
                          <a:endParaRPr lang="en-US"/>
                        </a:p>
                      </a:txBody>
                      <a:tcPr>
                        <a:blipFill rotWithShape="1">
                          <a:blip r:embed="rId2"/>
                          <a:stretch>
                            <a:fillRect l="-101036" t="-679730" b="-267568"/>
                          </a:stretch>
                        </a:blipFill>
                      </a:tcPr>
                    </a:tc>
                  </a:tr>
                  <a:tr h="457010">
                    <a:tc>
                      <a:txBody>
                        <a:bodyPr/>
                        <a:lstStyle/>
                        <a:p>
                          <a:endParaRPr lang="en-US"/>
                        </a:p>
                      </a:txBody>
                      <a:tcPr>
                        <a:blipFill rotWithShape="1">
                          <a:blip r:embed="rId2"/>
                          <a:stretch>
                            <a:fillRect l="-515" t="-769333" r="-99485" b="-164000"/>
                          </a:stretch>
                        </a:blipFill>
                      </a:tcPr>
                    </a:tc>
                    <a:tc>
                      <a:txBody>
                        <a:bodyPr/>
                        <a:lstStyle/>
                        <a:p>
                          <a:endParaRPr lang="en-US"/>
                        </a:p>
                      </a:txBody>
                      <a:tcPr>
                        <a:blipFill rotWithShape="1">
                          <a:blip r:embed="rId2"/>
                          <a:stretch>
                            <a:fillRect l="-101036" t="-769333" b="-164000"/>
                          </a:stretch>
                        </a:blipFill>
                      </a:tcPr>
                    </a:tc>
                  </a:tr>
                  <a:tr h="370840">
                    <a:tc>
                      <a:txBody>
                        <a:bodyPr/>
                        <a:lstStyle/>
                        <a:p>
                          <a:r>
                            <a:rPr lang="en-US" baseline="0" dirty="0" smtClean="0"/>
                            <a:t>    360</a:t>
                          </a:r>
                          <a:r>
                            <a:rPr lang="en-US" dirty="0" smtClean="0"/>
                            <a:t>⁰|-</a:t>
                          </a:r>
                          <a:r>
                            <a:rPr lang="el-GR" dirty="0" smtClean="0">
                              <a:latin typeface="Cambria Math"/>
                              <a:ea typeface="Cambria Math"/>
                            </a:rPr>
                            <a:t>π</a:t>
                          </a:r>
                          <a:endParaRPr lang="en-US" dirty="0"/>
                        </a:p>
                      </a:txBody>
                      <a:tcPr/>
                    </a:tc>
                    <a:tc>
                      <a:txBody>
                        <a:bodyPr/>
                        <a:lstStyle/>
                        <a:p>
                          <a:pPr marL="0" indent="0">
                            <a:buFontTx/>
                            <a:buNone/>
                          </a:pPr>
                          <a:r>
                            <a:rPr lang="en-US" baseline="0" dirty="0" smtClean="0"/>
                            <a:t>   1</a:t>
                          </a:r>
                          <a:endParaRPr lang="en-US" dirty="0"/>
                        </a:p>
                      </a:txBody>
                      <a:tcPr/>
                    </a:tc>
                  </a:tr>
                  <a:tr h="370840">
                    <a:tc>
                      <a:txBody>
                        <a:bodyPr/>
                        <a:lstStyle/>
                        <a:p>
                          <a:endParaRPr lang="en-US" dirty="0"/>
                        </a:p>
                      </a:txBody>
                      <a:tcPr/>
                    </a:tc>
                    <a:tc>
                      <a:txBody>
                        <a:bodyPr/>
                        <a:lstStyle/>
                        <a:p>
                          <a:endParaRPr lang="en-US" dirty="0"/>
                        </a:p>
                      </a:txBody>
                      <a:tcPr/>
                    </a:tc>
                  </a:tr>
                </a:tbl>
              </a:graphicData>
            </a:graphic>
          </p:graphicFrame>
        </mc:Fallback>
      </mc:AlternateContent>
    </p:spTree>
    <p:extLst>
      <p:ext uri="{BB962C8B-B14F-4D97-AF65-F5344CB8AC3E}">
        <p14:creationId xmlns:p14="http://schemas.microsoft.com/office/powerpoint/2010/main" val="3106561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Constraints on inverses</a:t>
            </a:r>
            <a:endParaRPr lang="en-US" dirty="0"/>
          </a:p>
        </p:txBody>
      </p:sp>
      <p:sp>
        <p:nvSpPr>
          <p:cNvPr id="3" name="Content Placeholder 2"/>
          <p:cNvSpPr>
            <a:spLocks noGrp="1"/>
          </p:cNvSpPr>
          <p:nvPr>
            <p:ph idx="1"/>
          </p:nvPr>
        </p:nvSpPr>
        <p:spPr/>
        <p:txBody>
          <a:bodyPr/>
          <a:lstStyle/>
          <a:p>
            <a:r>
              <a:rPr lang="en-US" dirty="0" smtClean="0"/>
              <a:t>To make functions one to one you restrict their domains and ranges in such a way as to make the domain of the first function the same as the range of its inverse and to have all values of the range covered by the domain of the inverse </a:t>
            </a:r>
            <a:endParaRPr lang="en-US" dirty="0"/>
          </a:p>
        </p:txBody>
      </p:sp>
    </p:spTree>
    <p:extLst>
      <p:ext uri="{BB962C8B-B14F-4D97-AF65-F5344CB8AC3E}">
        <p14:creationId xmlns:p14="http://schemas.microsoft.com/office/powerpoint/2010/main" val="4226635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a:t>
            </a:r>
            <a:r>
              <a:rPr lang="en-US" dirty="0" err="1" smtClean="0"/>
              <a:t>cos</a:t>
            </a:r>
            <a:r>
              <a:rPr lang="en-US" dirty="0" smtClean="0"/>
              <a:t>(x)= y</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69412761"/>
              </p:ext>
            </p:extLst>
          </p:nvPr>
        </p:nvGraphicFramePr>
        <p:xfrm>
          <a:off x="1174750" y="1600200"/>
          <a:ext cx="6794500" cy="4525963"/>
        </p:xfrm>
        <a:graphic>
          <a:graphicData uri="http://schemas.openxmlformats.org/presentationml/2006/ole">
            <mc:AlternateContent xmlns:mc="http://schemas.openxmlformats.org/markup-compatibility/2006">
              <mc:Choice xmlns:v="urn:schemas-microsoft-com:vml" Requires="v">
                <p:oleObj spid="_x0000_s1032" name="Graph system" r:id="rId3" imgW="10152000" imgH="6779880" progId="">
                  <p:embed/>
                </p:oleObj>
              </mc:Choice>
              <mc:Fallback>
                <p:oleObj name="Graph system" r:id="rId3" imgW="10152000" imgH="6779880" progId="">
                  <p:embed/>
                  <p:pic>
                    <p:nvPicPr>
                      <p:cNvPr id="0" name="Picture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4750" y="1600200"/>
                        <a:ext cx="6794500" cy="452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0225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the cos</a:t>
            </a:r>
            <a:r>
              <a:rPr lang="en-US" baseline="30000" dirty="0" smtClean="0"/>
              <a:t>-1</a:t>
            </a:r>
            <a:r>
              <a:rPr lang="en-US" dirty="0" smtClean="0"/>
              <a:t>(x)</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998651569"/>
              </p:ext>
            </p:extLst>
          </p:nvPr>
        </p:nvGraphicFramePr>
        <p:xfrm>
          <a:off x="1174750" y="1600200"/>
          <a:ext cx="6794500" cy="4525963"/>
        </p:xfrm>
        <a:graphic>
          <a:graphicData uri="http://schemas.openxmlformats.org/presentationml/2006/ole">
            <mc:AlternateContent xmlns:mc="http://schemas.openxmlformats.org/markup-compatibility/2006">
              <mc:Choice xmlns:v="urn:schemas-microsoft-com:vml" Requires="v">
                <p:oleObj spid="_x0000_s2063" name="Graph system" r:id="rId3" imgW="10152000" imgH="6779880" progId="">
                  <p:embed/>
                </p:oleObj>
              </mc:Choice>
              <mc:Fallback>
                <p:oleObj name="Graph system" r:id="rId3" imgW="10152000" imgH="6779880" progId="">
                  <p:embed/>
                  <p:pic>
                    <p:nvPicPr>
                      <p:cNvPr id="0" name="Picture 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4750" y="1600200"/>
                        <a:ext cx="6794500" cy="452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153138235"/>
              </p:ext>
            </p:extLst>
          </p:nvPr>
        </p:nvGraphicFramePr>
        <p:xfrm>
          <a:off x="1524000" y="1828800"/>
          <a:ext cx="6096000" cy="4060825"/>
        </p:xfrm>
        <a:graphic>
          <a:graphicData uri="http://schemas.openxmlformats.org/presentationml/2006/ole">
            <mc:AlternateContent xmlns:mc="http://schemas.openxmlformats.org/markup-compatibility/2006">
              <mc:Choice xmlns:v="urn:schemas-microsoft-com:vml" Requires="v">
                <p:oleObj spid="_x0000_s2064" name="Graph system" r:id="rId5" imgW="10152000" imgH="6779880" progId="">
                  <p:embed/>
                </p:oleObj>
              </mc:Choice>
              <mc:Fallback>
                <p:oleObj name="Graph system" r:id="rId5" imgW="10152000" imgH="6779880" progId="">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1828800"/>
                        <a:ext cx="6096000" cy="406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6308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1309</Words>
  <Application>Microsoft Office PowerPoint</Application>
  <PresentationFormat>On-screen Show (4:3)</PresentationFormat>
  <Paragraphs>210</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Graph system</vt:lpstr>
      <vt:lpstr>College Trigonometry</vt:lpstr>
      <vt:lpstr>Chapter 5 – section 1</vt:lpstr>
      <vt:lpstr>Inverse of a function</vt:lpstr>
      <vt:lpstr>Inverse: Given output what was input </vt:lpstr>
      <vt:lpstr>Inverse: Given output what was input </vt:lpstr>
      <vt:lpstr>The inverse of a function is not always a function itself</vt:lpstr>
      <vt:lpstr>Constraints on inverses</vt:lpstr>
      <vt:lpstr>Graph of cos(x)= y</vt:lpstr>
      <vt:lpstr>Graph of the cos-1(x)</vt:lpstr>
      <vt:lpstr>Restrictions forced by inverse</vt:lpstr>
      <vt:lpstr>sin(x) and sin-1(x)</vt:lpstr>
      <vt:lpstr>tan(x) and tan-1(x)</vt:lpstr>
      <vt:lpstr>Estimate with a calculator</vt:lpstr>
      <vt:lpstr>Find without a calculator if possible special angles</vt:lpstr>
      <vt:lpstr>Assignment</vt:lpstr>
      <vt:lpstr>Chapter 5 – section 2</vt:lpstr>
      <vt:lpstr>arcsec(x)</vt:lpstr>
      <vt:lpstr>arccsc(x)</vt:lpstr>
      <vt:lpstr>arccot(x)</vt:lpstr>
      <vt:lpstr>Examples</vt:lpstr>
      <vt:lpstr>Using a calculator to estimate inverses with cot, sec, csc</vt:lpstr>
      <vt:lpstr>Assignment</vt:lpstr>
      <vt:lpstr>Chapter 5 – section 3</vt:lpstr>
      <vt:lpstr>Basic algebraic approach</vt:lpstr>
      <vt:lpstr>Dealing with range restriction</vt:lpstr>
      <vt:lpstr>Basic examples</vt:lpstr>
      <vt:lpstr>example</vt:lpstr>
      <vt:lpstr>Example</vt:lpstr>
      <vt:lpstr>Using algebra to solve more complicated problems</vt:lpstr>
      <vt:lpstr>Other algebra tricks</vt:lpstr>
      <vt:lpstr>Using trig identities</vt:lpstr>
      <vt:lpstr>Example</vt:lpstr>
      <vt:lpstr>Assignment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Trigonometry</dc:title>
  <dc:creator>Donna</dc:creator>
  <cp:lastModifiedBy>Donna</cp:lastModifiedBy>
  <cp:revision>36</cp:revision>
  <dcterms:created xsi:type="dcterms:W3CDTF">2013-03-25T14:15:41Z</dcterms:created>
  <dcterms:modified xsi:type="dcterms:W3CDTF">2013-03-28T01:40:20Z</dcterms:modified>
</cp:coreProperties>
</file>